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7" r:id="rId2"/>
    <p:sldId id="267" r:id="rId3"/>
    <p:sldId id="268" r:id="rId4"/>
    <p:sldId id="269" r:id="rId5"/>
    <p:sldId id="270" r:id="rId6"/>
    <p:sldId id="271" r:id="rId7"/>
    <p:sldId id="272" r:id="rId8"/>
    <p:sldId id="279" r:id="rId9"/>
    <p:sldId id="273" r:id="rId10"/>
    <p:sldId id="274" r:id="rId11"/>
    <p:sldId id="275" r:id="rId12"/>
    <p:sldId id="276" r:id="rId13"/>
    <p:sldId id="277" r:id="rId14"/>
    <p:sldId id="280" r:id="rId15"/>
    <p:sldId id="281" r:id="rId16"/>
    <p:sldId id="282" r:id="rId17"/>
    <p:sldId id="283" r:id="rId18"/>
    <p:sldId id="284" r:id="rId19"/>
    <p:sldId id="285" r:id="rId20"/>
    <p:sldId id="278" r:id="rId21"/>
    <p:sldId id="26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53"/>
      </p:cViewPr>
      <p:guideLst>
        <p:guide orient="horz" pos="2160"/>
        <p:guide pos="2880"/>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E35A65-5F0D-4082-8B69-1F50FFF9DEF6}" type="datetimeFigureOut">
              <a:rPr lang="ru-RU" smtClean="0"/>
              <a:pPr/>
              <a:t>09.12.2025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D5002A-6376-4867-960F-6B460AB1D44C}" type="slidenum">
              <a:rPr lang="ru-RU" smtClean="0"/>
              <a:pPr/>
              <a:t>‹#›</a:t>
            </a:fld>
            <a:endParaRPr lang="ru-RU"/>
          </a:p>
        </p:txBody>
      </p:sp>
    </p:spTree>
    <p:extLst>
      <p:ext uri="{BB962C8B-B14F-4D97-AF65-F5344CB8AC3E}">
        <p14:creationId xmlns:p14="http://schemas.microsoft.com/office/powerpoint/2010/main" val="892085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txBody>
          <a:bodyPr/>
          <a:lstStyle/>
          <a:p>
            <a:endParaRPr lang="ru-RU"/>
          </a:p>
        </p:txBody>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FD5002A-6376-4867-960F-6B460AB1D44C}"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91340-769F-FAE6-C98A-70F9089A244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F9CE5C3-E7C0-0E48-00EB-E658B9439172}"/>
              </a:ext>
            </a:extLst>
          </p:cNvPr>
          <p:cNvSpPr>
            <a:spLocks noGrp="1" noRot="1" noChangeAspect="1"/>
          </p:cNvSpPr>
          <p:nvPr>
            <p:ph type="sldImg"/>
          </p:nvPr>
        </p:nvSpPr>
        <p:spPr/>
        <p:txBody>
          <a:bodyPr/>
          <a:lstStyle/>
          <a:p>
            <a:endParaRPr lang="ru-RU"/>
          </a:p>
        </p:txBody>
      </p:sp>
      <p:sp>
        <p:nvSpPr>
          <p:cNvPr id="3" name="Заметки 2">
            <a:extLst>
              <a:ext uri="{FF2B5EF4-FFF2-40B4-BE49-F238E27FC236}">
                <a16:creationId xmlns:a16="http://schemas.microsoft.com/office/drawing/2014/main" id="{7ED3618E-0D55-07EB-DD07-24C6ABE52896}"/>
              </a:ext>
            </a:extLst>
          </p:cNvPr>
          <p:cNvSpPr>
            <a:spLocks noGrp="1"/>
          </p:cNvSpPr>
          <p:nvPr>
            <p:ph type="body" idx="1"/>
          </p:nvPr>
        </p:nvSpPr>
        <p:spPr/>
        <p:txBody>
          <a:bodyPr>
            <a:normAutofit/>
          </a:bodyPr>
          <a:lstStyle/>
          <a:p>
            <a:endParaRPr lang="ru-RU" dirty="0"/>
          </a:p>
        </p:txBody>
      </p:sp>
      <p:sp>
        <p:nvSpPr>
          <p:cNvPr id="4" name="Номер слайда 3">
            <a:extLst>
              <a:ext uri="{FF2B5EF4-FFF2-40B4-BE49-F238E27FC236}">
                <a16:creationId xmlns:a16="http://schemas.microsoft.com/office/drawing/2014/main" id="{E5130E2A-6FCA-366D-1E8D-23EB8143D841}"/>
              </a:ext>
            </a:extLst>
          </p:cNvPr>
          <p:cNvSpPr>
            <a:spLocks noGrp="1"/>
          </p:cNvSpPr>
          <p:nvPr>
            <p:ph type="sldNum" sz="quarter" idx="10"/>
          </p:nvPr>
        </p:nvSpPr>
        <p:spPr/>
        <p:txBody>
          <a:bodyPr/>
          <a:lstStyle/>
          <a:p>
            <a:fld id="{5FD5002A-6376-4867-960F-6B460AB1D44C}" type="slidenum">
              <a:rPr lang="ru-RU" smtClean="0"/>
              <a:pPr/>
              <a:t>2</a:t>
            </a:fld>
            <a:endParaRPr lang="ru-RU"/>
          </a:p>
        </p:txBody>
      </p:sp>
    </p:spTree>
    <p:extLst>
      <p:ext uri="{BB962C8B-B14F-4D97-AF65-F5344CB8AC3E}">
        <p14:creationId xmlns:p14="http://schemas.microsoft.com/office/powerpoint/2010/main" val="1450370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DFBCC-B80B-A727-8CDA-2BEF515577D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B7F93D2-7BBD-4643-4398-71BB23A377E3}"/>
              </a:ext>
            </a:extLst>
          </p:cNvPr>
          <p:cNvSpPr>
            <a:spLocks noGrp="1" noRot="1" noChangeAspect="1"/>
          </p:cNvSpPr>
          <p:nvPr>
            <p:ph type="sldImg"/>
          </p:nvPr>
        </p:nvSpPr>
        <p:spPr/>
        <p:txBody>
          <a:bodyPr/>
          <a:lstStyle/>
          <a:p>
            <a:endParaRPr lang="ru-RU"/>
          </a:p>
        </p:txBody>
      </p:sp>
      <p:sp>
        <p:nvSpPr>
          <p:cNvPr id="3" name="Заметки 2">
            <a:extLst>
              <a:ext uri="{FF2B5EF4-FFF2-40B4-BE49-F238E27FC236}">
                <a16:creationId xmlns:a16="http://schemas.microsoft.com/office/drawing/2014/main" id="{816F012E-09C3-3675-40E5-89C020BDD996}"/>
              </a:ext>
            </a:extLst>
          </p:cNvPr>
          <p:cNvSpPr>
            <a:spLocks noGrp="1"/>
          </p:cNvSpPr>
          <p:nvPr>
            <p:ph type="body" idx="1"/>
          </p:nvPr>
        </p:nvSpPr>
        <p:spPr/>
        <p:txBody>
          <a:bodyPr>
            <a:normAutofit/>
          </a:bodyPr>
          <a:lstStyle/>
          <a:p>
            <a:endParaRPr lang="ru-RU" dirty="0"/>
          </a:p>
        </p:txBody>
      </p:sp>
      <p:sp>
        <p:nvSpPr>
          <p:cNvPr id="4" name="Номер слайда 3">
            <a:extLst>
              <a:ext uri="{FF2B5EF4-FFF2-40B4-BE49-F238E27FC236}">
                <a16:creationId xmlns:a16="http://schemas.microsoft.com/office/drawing/2014/main" id="{7ECDF0D7-0401-E479-C454-B85C753A87BB}"/>
              </a:ext>
            </a:extLst>
          </p:cNvPr>
          <p:cNvSpPr>
            <a:spLocks noGrp="1"/>
          </p:cNvSpPr>
          <p:nvPr>
            <p:ph type="sldNum" sz="quarter" idx="10"/>
          </p:nvPr>
        </p:nvSpPr>
        <p:spPr/>
        <p:txBody>
          <a:bodyPr/>
          <a:lstStyle/>
          <a:p>
            <a:fld id="{5FD5002A-6376-4867-960F-6B460AB1D44C}" type="slidenum">
              <a:rPr lang="ru-RU" smtClean="0"/>
              <a:pPr/>
              <a:t>3</a:t>
            </a:fld>
            <a:endParaRPr lang="ru-RU"/>
          </a:p>
        </p:txBody>
      </p:sp>
    </p:spTree>
    <p:extLst>
      <p:ext uri="{BB962C8B-B14F-4D97-AF65-F5344CB8AC3E}">
        <p14:creationId xmlns:p14="http://schemas.microsoft.com/office/powerpoint/2010/main" val="3431829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0B87C-911B-F9BB-C78B-EF910D4B6E0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2E9185E-FA48-00F7-090D-65C3DFD7D17D}"/>
              </a:ext>
            </a:extLst>
          </p:cNvPr>
          <p:cNvSpPr>
            <a:spLocks noGrp="1" noRot="1" noChangeAspect="1"/>
          </p:cNvSpPr>
          <p:nvPr>
            <p:ph type="sldImg"/>
          </p:nvPr>
        </p:nvSpPr>
        <p:spPr/>
        <p:txBody>
          <a:bodyPr/>
          <a:lstStyle/>
          <a:p>
            <a:endParaRPr lang="ru-RU"/>
          </a:p>
        </p:txBody>
      </p:sp>
      <p:sp>
        <p:nvSpPr>
          <p:cNvPr id="3" name="Заметки 2">
            <a:extLst>
              <a:ext uri="{FF2B5EF4-FFF2-40B4-BE49-F238E27FC236}">
                <a16:creationId xmlns:a16="http://schemas.microsoft.com/office/drawing/2014/main" id="{2C246BD8-1979-C3C1-3554-119F43F9DA89}"/>
              </a:ext>
            </a:extLst>
          </p:cNvPr>
          <p:cNvSpPr>
            <a:spLocks noGrp="1"/>
          </p:cNvSpPr>
          <p:nvPr>
            <p:ph type="body" idx="1"/>
          </p:nvPr>
        </p:nvSpPr>
        <p:spPr/>
        <p:txBody>
          <a:bodyPr>
            <a:normAutofit/>
          </a:bodyPr>
          <a:lstStyle/>
          <a:p>
            <a:endParaRPr lang="ru-RU" dirty="0"/>
          </a:p>
        </p:txBody>
      </p:sp>
      <p:sp>
        <p:nvSpPr>
          <p:cNvPr id="4" name="Номер слайда 3">
            <a:extLst>
              <a:ext uri="{FF2B5EF4-FFF2-40B4-BE49-F238E27FC236}">
                <a16:creationId xmlns:a16="http://schemas.microsoft.com/office/drawing/2014/main" id="{4075DA31-2F07-F4C6-B64A-F16195F49347}"/>
              </a:ext>
            </a:extLst>
          </p:cNvPr>
          <p:cNvSpPr>
            <a:spLocks noGrp="1"/>
          </p:cNvSpPr>
          <p:nvPr>
            <p:ph type="sldNum" sz="quarter" idx="10"/>
          </p:nvPr>
        </p:nvSpPr>
        <p:spPr/>
        <p:txBody>
          <a:bodyPr/>
          <a:lstStyle/>
          <a:p>
            <a:fld id="{5FD5002A-6376-4867-960F-6B460AB1D44C}" type="slidenum">
              <a:rPr lang="ru-RU" smtClean="0"/>
              <a:pPr/>
              <a:t>4</a:t>
            </a:fld>
            <a:endParaRPr lang="ru-RU"/>
          </a:p>
        </p:txBody>
      </p:sp>
    </p:spTree>
    <p:extLst>
      <p:ext uri="{BB962C8B-B14F-4D97-AF65-F5344CB8AC3E}">
        <p14:creationId xmlns:p14="http://schemas.microsoft.com/office/powerpoint/2010/main" val="320069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FC564-8DF0-B115-1A27-37BEA99DC48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3867C48-73A0-602C-2A4D-3975E14433CA}"/>
              </a:ext>
            </a:extLst>
          </p:cNvPr>
          <p:cNvSpPr>
            <a:spLocks noGrp="1" noRot="1" noChangeAspect="1"/>
          </p:cNvSpPr>
          <p:nvPr>
            <p:ph type="sldImg"/>
          </p:nvPr>
        </p:nvSpPr>
        <p:spPr/>
        <p:txBody>
          <a:bodyPr/>
          <a:lstStyle/>
          <a:p>
            <a:endParaRPr lang="ru-RU"/>
          </a:p>
        </p:txBody>
      </p:sp>
      <p:sp>
        <p:nvSpPr>
          <p:cNvPr id="3" name="Заметки 2">
            <a:extLst>
              <a:ext uri="{FF2B5EF4-FFF2-40B4-BE49-F238E27FC236}">
                <a16:creationId xmlns:a16="http://schemas.microsoft.com/office/drawing/2014/main" id="{F68D2C49-A225-DCB8-7BEB-0E8EB7AB4B4A}"/>
              </a:ext>
            </a:extLst>
          </p:cNvPr>
          <p:cNvSpPr>
            <a:spLocks noGrp="1"/>
          </p:cNvSpPr>
          <p:nvPr>
            <p:ph type="body" idx="1"/>
          </p:nvPr>
        </p:nvSpPr>
        <p:spPr/>
        <p:txBody>
          <a:bodyPr>
            <a:normAutofit/>
          </a:bodyPr>
          <a:lstStyle/>
          <a:p>
            <a:endParaRPr lang="ru-RU" dirty="0"/>
          </a:p>
        </p:txBody>
      </p:sp>
      <p:sp>
        <p:nvSpPr>
          <p:cNvPr id="4" name="Номер слайда 3">
            <a:extLst>
              <a:ext uri="{FF2B5EF4-FFF2-40B4-BE49-F238E27FC236}">
                <a16:creationId xmlns:a16="http://schemas.microsoft.com/office/drawing/2014/main" id="{A03134BE-5805-5E9D-50FB-B8375E170966}"/>
              </a:ext>
            </a:extLst>
          </p:cNvPr>
          <p:cNvSpPr>
            <a:spLocks noGrp="1"/>
          </p:cNvSpPr>
          <p:nvPr>
            <p:ph type="sldNum" sz="quarter" idx="10"/>
          </p:nvPr>
        </p:nvSpPr>
        <p:spPr/>
        <p:txBody>
          <a:bodyPr/>
          <a:lstStyle/>
          <a:p>
            <a:fld id="{5FD5002A-6376-4867-960F-6B460AB1D44C}" type="slidenum">
              <a:rPr lang="ru-RU" smtClean="0"/>
              <a:pPr/>
              <a:t>5</a:t>
            </a:fld>
            <a:endParaRPr lang="ru-RU"/>
          </a:p>
        </p:txBody>
      </p:sp>
    </p:spTree>
    <p:extLst>
      <p:ext uri="{BB962C8B-B14F-4D97-AF65-F5344CB8AC3E}">
        <p14:creationId xmlns:p14="http://schemas.microsoft.com/office/powerpoint/2010/main" val="21152608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4" name="Рисунок 10" descr="a_e2d893b5.jpg"/>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42875" y="142875"/>
            <a:ext cx="1428750" cy="189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685800" y="2130427"/>
            <a:ext cx="7772400" cy="1470025"/>
          </a:xfrm>
        </p:spPr>
        <p:txBody>
          <a:bodyPr/>
          <a:lstStyle>
            <a:lvl1pPr>
              <a:defRPr>
                <a:solidFill>
                  <a:schemeClr val="accent2">
                    <a:lumMod val="50000"/>
                  </a:schemeClr>
                </a:solidFill>
              </a:defRPr>
            </a:lvl1pPr>
          </a:lstStyle>
          <a:p>
            <a:r>
              <a:rPr lang="ru-RU" dirty="0"/>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rgbClr val="003300"/>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5" name="Дата 3"/>
          <p:cNvSpPr>
            <a:spLocks noGrp="1"/>
          </p:cNvSpPr>
          <p:nvPr>
            <p:ph type="dt" sz="half" idx="10"/>
          </p:nvPr>
        </p:nvSpPr>
        <p:spPr/>
        <p:txBody>
          <a:bodyPr/>
          <a:lstStyle>
            <a:lvl1pPr>
              <a:defRPr/>
            </a:lvl1pPr>
          </a:lstStyle>
          <a:p>
            <a:pPr>
              <a:defRPr/>
            </a:pPr>
            <a:fld id="{F80B3FA2-3D1B-416C-A038-0EF8EFB3C032}" type="datetimeFigureOut">
              <a:rPr lang="ru-RU">
                <a:solidFill>
                  <a:prstClr val="black">
                    <a:tint val="75000"/>
                  </a:prstClr>
                </a:solidFill>
              </a:rPr>
              <a:pPr>
                <a:defRPr/>
              </a:pPr>
              <a:t>09.12.2025</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a:xfrm>
            <a:off x="6938963" y="6500813"/>
            <a:ext cx="2133600" cy="365125"/>
          </a:xfrm>
        </p:spPr>
        <p:txBody>
          <a:bodyPr/>
          <a:lstStyle>
            <a:lvl1pPr>
              <a:defRPr>
                <a:solidFill>
                  <a:schemeClr val="tx1">
                    <a:lumMod val="65000"/>
                    <a:lumOff val="35000"/>
                  </a:schemeClr>
                </a:solidFill>
              </a:defRPr>
            </a:lvl1pPr>
          </a:lstStyle>
          <a:p>
            <a:pPr>
              <a:defRPr/>
            </a:pPr>
            <a:r>
              <a:rPr lang="en-US">
                <a:solidFill>
                  <a:prstClr val="black">
                    <a:lumMod val="65000"/>
                    <a:lumOff val="35000"/>
                  </a:prstClr>
                </a:solidFill>
              </a:rPr>
              <a:t>corowina.ucoz.com</a:t>
            </a:r>
            <a:endParaRPr lang="ru-RU">
              <a:solidFill>
                <a:prstClr val="black">
                  <a:lumMod val="65000"/>
                  <a:lumOff val="35000"/>
                </a:prstClr>
              </a:solidFill>
            </a:endParaRPr>
          </a:p>
        </p:txBody>
      </p:sp>
    </p:spTree>
    <p:extLst>
      <p:ext uri="{BB962C8B-B14F-4D97-AF65-F5344CB8AC3E}">
        <p14:creationId xmlns:p14="http://schemas.microsoft.com/office/powerpoint/2010/main" val="89208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897A66C9-83F3-471F-B95B-076D285B1033}" type="datetimeFigureOut">
              <a:rPr lang="ru-RU">
                <a:solidFill>
                  <a:prstClr val="black">
                    <a:tint val="75000"/>
                  </a:prstClr>
                </a:solidFill>
              </a:rPr>
              <a:pPr>
                <a:defRPr/>
              </a:pPr>
              <a:t>09.12.2025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F2A210AC-96A5-4D90-91BE-78A8EFDB276D}" type="slidenum">
              <a:rPr lang="ru-RU" altLang="ru-RU"/>
              <a:pPr/>
              <a:t>‹#›</a:t>
            </a:fld>
            <a:endParaRPr lang="ru-RU" altLang="ru-RU"/>
          </a:p>
        </p:txBody>
      </p:sp>
    </p:spTree>
    <p:extLst>
      <p:ext uri="{BB962C8B-B14F-4D97-AF65-F5344CB8AC3E}">
        <p14:creationId xmlns:p14="http://schemas.microsoft.com/office/powerpoint/2010/main" val="26947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0"/>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BD9553A5-FAF0-471A-84F7-F543A0721C49}" type="datetimeFigureOut">
              <a:rPr lang="ru-RU">
                <a:solidFill>
                  <a:prstClr val="black">
                    <a:tint val="75000"/>
                  </a:prstClr>
                </a:solidFill>
              </a:rPr>
              <a:pPr>
                <a:defRPr/>
              </a:pPr>
              <a:t>09.12.2025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845D0DD0-2945-45F4-9FF2-13EA1FFCABA2}" type="slidenum">
              <a:rPr lang="ru-RU" altLang="ru-RU"/>
              <a:pPr/>
              <a:t>‹#›</a:t>
            </a:fld>
            <a:endParaRPr lang="ru-RU" altLang="ru-RU"/>
          </a:p>
        </p:txBody>
      </p:sp>
    </p:spTree>
    <p:extLst>
      <p:ext uri="{BB962C8B-B14F-4D97-AF65-F5344CB8AC3E}">
        <p14:creationId xmlns:p14="http://schemas.microsoft.com/office/powerpoint/2010/main" val="2824442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E822B25-FAB1-45D7-A2C1-2BD67E39425B}" type="datetimeFigureOut">
              <a:rPr lang="ru-RU">
                <a:solidFill>
                  <a:prstClr val="black">
                    <a:tint val="75000"/>
                  </a:prstClr>
                </a:solidFill>
              </a:rPr>
              <a:pPr>
                <a:defRPr/>
              </a:pPr>
              <a:t>09.12.2025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79F229B3-8237-4329-8648-5CF52754B65F}" type="slidenum">
              <a:rPr lang="ru-RU" altLang="ru-RU"/>
              <a:pPr/>
              <a:t>‹#›</a:t>
            </a:fld>
            <a:endParaRPr lang="ru-RU" altLang="ru-RU"/>
          </a:p>
        </p:txBody>
      </p:sp>
    </p:spTree>
    <p:extLst>
      <p:ext uri="{BB962C8B-B14F-4D97-AF65-F5344CB8AC3E}">
        <p14:creationId xmlns:p14="http://schemas.microsoft.com/office/powerpoint/2010/main" val="2156315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CF6D1093-4488-4F4F-947A-A7B6E10486F8}" type="datetimeFigureOut">
              <a:rPr lang="ru-RU">
                <a:solidFill>
                  <a:prstClr val="black">
                    <a:tint val="75000"/>
                  </a:prstClr>
                </a:solidFill>
              </a:rPr>
              <a:pPr>
                <a:defRPr/>
              </a:pPr>
              <a:t>09.12.2025</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DC82E6CE-19ED-404F-83F0-1C8D409DD024}" type="slidenum">
              <a:rPr lang="ru-RU" altLang="ru-RU"/>
              <a:pPr/>
              <a:t>‹#›</a:t>
            </a:fld>
            <a:endParaRPr lang="ru-RU" altLang="ru-RU"/>
          </a:p>
        </p:txBody>
      </p:sp>
    </p:spTree>
    <p:extLst>
      <p:ext uri="{BB962C8B-B14F-4D97-AF65-F5344CB8AC3E}">
        <p14:creationId xmlns:p14="http://schemas.microsoft.com/office/powerpoint/2010/main" val="3453093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lvl1pPr>
              <a:defRPr/>
            </a:lvl1pPr>
          </a:lstStyle>
          <a:p>
            <a:pPr>
              <a:defRPr/>
            </a:pPr>
            <a:fld id="{DFD15A0A-0C74-4FBE-92F5-60DA7096935F}" type="datetimeFigureOut">
              <a:rPr lang="ru-RU">
                <a:solidFill>
                  <a:prstClr val="black">
                    <a:tint val="75000"/>
                  </a:prstClr>
                </a:solidFill>
              </a:rPr>
              <a:pPr>
                <a:defRPr/>
              </a:pPr>
              <a:t>09.12.2025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C3048A51-1FA8-4E79-84D5-F59AD950B759}" type="slidenum">
              <a:rPr lang="ru-RU" altLang="ru-RU"/>
              <a:pPr/>
              <a:t>‹#›</a:t>
            </a:fld>
            <a:endParaRPr lang="ru-RU" altLang="ru-RU"/>
          </a:p>
        </p:txBody>
      </p:sp>
    </p:spTree>
    <p:extLst>
      <p:ext uri="{BB962C8B-B14F-4D97-AF65-F5344CB8AC3E}">
        <p14:creationId xmlns:p14="http://schemas.microsoft.com/office/powerpoint/2010/main" val="3869585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lvl1pPr>
              <a:defRPr/>
            </a:lvl1pPr>
          </a:lstStyle>
          <a:p>
            <a:pPr>
              <a:defRPr/>
            </a:pPr>
            <a:fld id="{0CDA9B02-628E-440B-A552-223728500EFF}" type="datetimeFigureOut">
              <a:rPr lang="ru-RU">
                <a:solidFill>
                  <a:prstClr val="black">
                    <a:tint val="75000"/>
                  </a:prstClr>
                </a:solidFill>
              </a:rPr>
              <a:pPr>
                <a:defRPr/>
              </a:pPr>
              <a:t>09.12.2025</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8"/>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5ADD5559-00FC-4F27-B250-687B9E7CC0D1}" type="slidenum">
              <a:rPr lang="ru-RU" altLang="ru-RU"/>
              <a:pPr/>
              <a:t>‹#›</a:t>
            </a:fld>
            <a:endParaRPr lang="ru-RU" altLang="ru-RU"/>
          </a:p>
        </p:txBody>
      </p:sp>
    </p:spTree>
    <p:extLst>
      <p:ext uri="{BB962C8B-B14F-4D97-AF65-F5344CB8AC3E}">
        <p14:creationId xmlns:p14="http://schemas.microsoft.com/office/powerpoint/2010/main" val="18079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lvl1pPr>
              <a:defRPr/>
            </a:lvl1pPr>
          </a:lstStyle>
          <a:p>
            <a:pPr>
              <a:defRPr/>
            </a:pPr>
            <a:fld id="{3716AA51-D3F7-46A5-B0FC-FB4B498AFB99}" type="datetimeFigureOut">
              <a:rPr lang="ru-RU">
                <a:solidFill>
                  <a:prstClr val="black">
                    <a:tint val="75000"/>
                  </a:prstClr>
                </a:solidFill>
              </a:rPr>
              <a:pPr>
                <a:defRPr/>
              </a:pPr>
              <a:t>09.12.2025</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4"/>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FA61479C-E695-4BC0-BF4B-5A4B1C4EE5DC}" type="slidenum">
              <a:rPr lang="ru-RU" altLang="ru-RU"/>
              <a:pPr/>
              <a:t>‹#›</a:t>
            </a:fld>
            <a:endParaRPr lang="ru-RU" altLang="ru-RU"/>
          </a:p>
        </p:txBody>
      </p:sp>
    </p:spTree>
    <p:extLst>
      <p:ext uri="{BB962C8B-B14F-4D97-AF65-F5344CB8AC3E}">
        <p14:creationId xmlns:p14="http://schemas.microsoft.com/office/powerpoint/2010/main" val="1881650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53BFFD95-70AE-4D16-815F-AC3664D3C10B}" type="datetimeFigureOut">
              <a:rPr lang="ru-RU">
                <a:solidFill>
                  <a:prstClr val="black">
                    <a:tint val="75000"/>
                  </a:prstClr>
                </a:solidFill>
              </a:rPr>
              <a:pPr>
                <a:defRPr/>
              </a:pPr>
              <a:t>09.12.2025</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3"/>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59C9BCC5-0A9F-41FD-81F7-2FC20D7C2FC2}" type="slidenum">
              <a:rPr lang="ru-RU" altLang="ru-RU"/>
              <a:pPr/>
              <a:t>‹#›</a:t>
            </a:fld>
            <a:endParaRPr lang="ru-RU" altLang="ru-RU"/>
          </a:p>
        </p:txBody>
      </p:sp>
    </p:spTree>
    <p:extLst>
      <p:ext uri="{BB962C8B-B14F-4D97-AF65-F5344CB8AC3E}">
        <p14:creationId xmlns:p14="http://schemas.microsoft.com/office/powerpoint/2010/main" val="2883710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1500" b="1"/>
            </a:lvl1pPr>
          </a:lstStyle>
          <a:p>
            <a:r>
              <a:rPr lang="ru-RU"/>
              <a:t>Образец заголовка</a:t>
            </a:r>
          </a:p>
        </p:txBody>
      </p:sp>
      <p:sp>
        <p:nvSpPr>
          <p:cNvPr id="3" name="Содержимое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fld id="{985457D1-4216-4550-BA41-6489F4F4F5F7}" type="datetimeFigureOut">
              <a:rPr lang="ru-RU">
                <a:solidFill>
                  <a:prstClr val="black">
                    <a:tint val="75000"/>
                  </a:prstClr>
                </a:solidFill>
              </a:rPr>
              <a:pPr>
                <a:defRPr/>
              </a:pPr>
              <a:t>09.12.2025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8ED65CC5-294A-4E54-90DC-0E66FC3A98DD}" type="slidenum">
              <a:rPr lang="ru-RU" altLang="ru-RU"/>
              <a:pPr/>
              <a:t>‹#›</a:t>
            </a:fld>
            <a:endParaRPr lang="ru-RU" altLang="ru-RU"/>
          </a:p>
        </p:txBody>
      </p:sp>
    </p:spTree>
    <p:extLst>
      <p:ext uri="{BB962C8B-B14F-4D97-AF65-F5344CB8AC3E}">
        <p14:creationId xmlns:p14="http://schemas.microsoft.com/office/powerpoint/2010/main" val="998217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fld id="{898C073A-2D95-47C1-8B1B-AAD0350DC578}" type="datetimeFigureOut">
              <a:rPr lang="ru-RU">
                <a:solidFill>
                  <a:prstClr val="black">
                    <a:tint val="75000"/>
                  </a:prstClr>
                </a:solidFill>
              </a:rPr>
              <a:pPr>
                <a:defRPr/>
              </a:pPr>
              <a:t>09.12.2025</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wrap="square" numCol="1" anchorCtr="0" compatLnSpc="1">
            <a:prstTxWarp prst="textNoShape">
              <a:avLst/>
            </a:prstTxWarp>
          </a:bodyPr>
          <a:lstStyle>
            <a:lvl1pPr fontAlgn="base">
              <a:spcBef>
                <a:spcPct val="0"/>
              </a:spcBef>
              <a:spcAft>
                <a:spcPct val="0"/>
              </a:spcAft>
              <a:defRPr smtClean="0">
                <a:solidFill>
                  <a:srgbClr val="595959"/>
                </a:solidFill>
              </a:defRPr>
            </a:lvl1pPr>
          </a:lstStyle>
          <a:p>
            <a:fld id="{33C4D6C9-03E0-401E-A9BA-674A187BB0B9}" type="slidenum">
              <a:rPr lang="ru-RU" altLang="ru-RU"/>
              <a:pPr/>
              <a:t>‹#›</a:t>
            </a:fld>
            <a:endParaRPr lang="ru-RU" altLang="ru-RU"/>
          </a:p>
        </p:txBody>
      </p:sp>
    </p:spTree>
    <p:extLst>
      <p:ext uri="{BB962C8B-B14F-4D97-AF65-F5344CB8AC3E}">
        <p14:creationId xmlns:p14="http://schemas.microsoft.com/office/powerpoint/2010/main" val="3653850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1000" r="-11000"/>
          </a:stretch>
        </a:blipFill>
        <a:effectLst/>
      </p:bgPr>
    </p:bg>
    <p:spTree>
      <p:nvGrpSpPr>
        <p:cNvPr id="1" name=""/>
        <p:cNvGrpSpPr/>
        <p:nvPr/>
      </p:nvGrpSpPr>
      <p:grpSpPr>
        <a:xfrm>
          <a:off x="0" y="0"/>
          <a:ext cx="0" cy="0"/>
          <a:chOff x="0" y="0"/>
          <a:chExt cx="0" cy="0"/>
        </a:xfrm>
      </p:grpSpPr>
      <p:sp>
        <p:nvSpPr>
          <p:cNvPr id="9" name="Скругленный прямоугольник 8"/>
          <p:cNvSpPr/>
          <p:nvPr userDrawn="1"/>
        </p:nvSpPr>
        <p:spPr>
          <a:xfrm>
            <a:off x="428596" y="285728"/>
            <a:ext cx="8358246" cy="6286544"/>
          </a:xfrm>
          <a:prstGeom prst="roundRect">
            <a:avLst/>
          </a:prstGeom>
          <a:solidFill>
            <a:srgbClr val="C1FFC1"/>
          </a:solidFill>
          <a:ln>
            <a:noFill/>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endParaRPr>
          </a:p>
        </p:txBody>
      </p:sp>
      <p:sp>
        <p:nvSpPr>
          <p:cNvPr id="1029"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30"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fld id="{7D4D0B7C-F0E7-4C5E-B23D-EDB5E3A8319D}" type="datetimeFigureOut">
              <a:rPr lang="ru-RU">
                <a:solidFill>
                  <a:prstClr val="black">
                    <a:tint val="75000"/>
                  </a:prstClr>
                </a:solidFill>
              </a:rPr>
              <a:pPr>
                <a:defRPr/>
              </a:pPr>
              <a:t>09.12.2025</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4643438" y="6492875"/>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tx1">
                    <a:lumMod val="65000"/>
                    <a:lumOff val="35000"/>
                  </a:schemeClr>
                </a:solidFill>
                <a:latin typeface="+mn-lt"/>
              </a:defRPr>
            </a:lvl1pPr>
          </a:lstStyle>
          <a:p>
            <a:pPr>
              <a:defRPr/>
            </a:pPr>
            <a:r>
              <a:rPr lang="en-US">
                <a:solidFill>
                  <a:prstClr val="black">
                    <a:lumMod val="65000"/>
                    <a:lumOff val="35000"/>
                  </a:prstClr>
                </a:solidFill>
              </a:rPr>
              <a:t>corowina.ucoz.com</a:t>
            </a:r>
            <a:endParaRPr lang="ru-RU">
              <a:solidFill>
                <a:prstClr val="black">
                  <a:lumMod val="65000"/>
                  <a:lumOff val="35000"/>
                </a:prstClr>
              </a:solidFill>
            </a:endParaRPr>
          </a:p>
        </p:txBody>
      </p:sp>
      <p:pic>
        <p:nvPicPr>
          <p:cNvPr id="1034" name="Рисунок 9" descr="1263974281_6.jpg"/>
          <p:cNvPicPr>
            <a:picLocks noChangeAspect="1"/>
          </p:cNvPicPr>
          <p:nvPr userDrawn="1"/>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08800" y="5357813"/>
            <a:ext cx="15208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7151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6.pn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359569" y="1698027"/>
            <a:ext cx="8424862" cy="2760851"/>
          </a:xfrm>
        </p:spPr>
        <p:txBody>
          <a:bodyPr rtlCol="0">
            <a:noAutofit/>
          </a:bodyPr>
          <a:lstStyle/>
          <a:p>
            <a:r>
              <a:rPr lang="ru-RU" sz="3200" b="1" dirty="0">
                <a:solidFill>
                  <a:srgbClr val="FF0000"/>
                </a:solidFill>
                <a:latin typeface="Arial" panose="020B0604020202020204" pitchFamily="34" charset="0"/>
                <a:cs typeface="Arial" panose="020B0604020202020204" pitchFamily="34" charset="0"/>
              </a:rPr>
              <a:t>Семинар-практикум</a:t>
            </a:r>
            <a:r>
              <a:rPr lang="ru-RU" sz="3600" b="1" dirty="0">
                <a:solidFill>
                  <a:srgbClr val="002060"/>
                </a:solidFill>
                <a:latin typeface="Arial" panose="020B0604020202020204" pitchFamily="34" charset="0"/>
                <a:cs typeface="Arial" panose="020B0604020202020204" pitchFamily="34" charset="0"/>
              </a:rPr>
              <a:t> </a:t>
            </a:r>
            <a:br>
              <a:rPr lang="ru-RU" sz="3600" b="1" dirty="0">
                <a:solidFill>
                  <a:srgbClr val="002060"/>
                </a:solidFill>
                <a:latin typeface="Arial" panose="020B0604020202020204" pitchFamily="34" charset="0"/>
                <a:cs typeface="Arial" panose="020B0604020202020204" pitchFamily="34" charset="0"/>
              </a:rPr>
            </a:br>
            <a:r>
              <a:rPr lang="ru-RU" sz="3600" b="1" dirty="0">
                <a:solidFill>
                  <a:srgbClr val="002060"/>
                </a:solidFill>
                <a:latin typeface="Arial" panose="020B0604020202020204" pitchFamily="34" charset="0"/>
                <a:cs typeface="Arial" panose="020B0604020202020204" pitchFamily="34" charset="0"/>
              </a:rPr>
              <a:t>«</a:t>
            </a:r>
            <a:r>
              <a:rPr lang="ru-RU" sz="3600" b="1" dirty="0" err="1">
                <a:solidFill>
                  <a:srgbClr val="002060"/>
                </a:solidFill>
                <a:latin typeface="Arial" panose="020B0604020202020204" pitchFamily="34" charset="0"/>
                <a:cs typeface="Arial" panose="020B0604020202020204" pitchFamily="34" charset="0"/>
              </a:rPr>
              <a:t>Нейроминутки</a:t>
            </a:r>
            <a:r>
              <a:rPr lang="ru-RU" sz="3600" b="1" dirty="0">
                <a:solidFill>
                  <a:srgbClr val="002060"/>
                </a:solidFill>
                <a:latin typeface="Arial" panose="020B0604020202020204" pitchFamily="34" charset="0"/>
                <a:cs typeface="Arial" panose="020B0604020202020204" pitchFamily="34" charset="0"/>
              </a:rPr>
              <a:t> в работе </a:t>
            </a:r>
            <a:br>
              <a:rPr lang="ru-RU" sz="3600" b="1" dirty="0">
                <a:solidFill>
                  <a:srgbClr val="002060"/>
                </a:solidFill>
                <a:latin typeface="Arial" panose="020B0604020202020204" pitchFamily="34" charset="0"/>
                <a:cs typeface="Arial" panose="020B0604020202020204" pitchFamily="34" charset="0"/>
              </a:rPr>
            </a:br>
            <a:r>
              <a:rPr lang="ru-RU" sz="3600" b="1" dirty="0">
                <a:solidFill>
                  <a:srgbClr val="002060"/>
                </a:solidFill>
                <a:latin typeface="Arial" panose="020B0604020202020204" pitchFamily="34" charset="0"/>
                <a:cs typeface="Arial" panose="020B0604020202020204" pitchFamily="34" charset="0"/>
              </a:rPr>
              <a:t>учителя-логопеда с детьми дошкольного возраста с ОВЗ»</a:t>
            </a:r>
          </a:p>
        </p:txBody>
      </p:sp>
      <p:sp>
        <p:nvSpPr>
          <p:cNvPr id="13316" name="Подзаголовок 6"/>
          <p:cNvSpPr>
            <a:spLocks noGrp="1"/>
          </p:cNvSpPr>
          <p:nvPr>
            <p:ph type="subTitle" idx="1"/>
          </p:nvPr>
        </p:nvSpPr>
        <p:spPr>
          <a:xfrm>
            <a:off x="2027102" y="5153762"/>
            <a:ext cx="4924539" cy="1704238"/>
          </a:xfrm>
        </p:spPr>
        <p:txBody>
          <a:bodyPr/>
          <a:lstStyle/>
          <a:p>
            <a:pPr eaLnBrk="1" fontAlgn="auto" hangingPunct="1">
              <a:spcBef>
                <a:spcPts val="0"/>
              </a:spcBef>
              <a:spcAft>
                <a:spcPts val="0"/>
              </a:spcAft>
              <a:defRPr/>
            </a:pPr>
            <a:r>
              <a:rPr lang="ru-RU" sz="1600" b="1" dirty="0">
                <a:solidFill>
                  <a:srgbClr val="002060"/>
                </a:solidFill>
                <a:latin typeface="Arial" panose="020B0604020202020204" pitchFamily="34" charset="0"/>
                <a:cs typeface="Arial" panose="020B0604020202020204" pitchFamily="34" charset="0"/>
              </a:rPr>
              <a:t>Подготовила:</a:t>
            </a:r>
          </a:p>
          <a:p>
            <a:pPr eaLnBrk="1" fontAlgn="auto" hangingPunct="1">
              <a:spcBef>
                <a:spcPts val="0"/>
              </a:spcBef>
              <a:spcAft>
                <a:spcPts val="0"/>
              </a:spcAft>
              <a:defRPr/>
            </a:pPr>
            <a:r>
              <a:rPr lang="ru-RU" sz="2000" b="1" dirty="0">
                <a:solidFill>
                  <a:srgbClr val="002060"/>
                </a:solidFill>
                <a:latin typeface="Arial" panose="020B0604020202020204" pitchFamily="34" charset="0"/>
                <a:cs typeface="Arial" panose="020B0604020202020204" pitchFamily="34" charset="0"/>
              </a:rPr>
              <a:t>Смирнова Екатерина Николаевна</a:t>
            </a:r>
          </a:p>
          <a:p>
            <a:pPr eaLnBrk="1" fontAlgn="auto" hangingPunct="1">
              <a:spcBef>
                <a:spcPts val="0"/>
              </a:spcBef>
              <a:spcAft>
                <a:spcPts val="0"/>
              </a:spcAft>
              <a:defRPr/>
            </a:pPr>
            <a:r>
              <a:rPr lang="ru-RU" sz="1600" b="1" dirty="0">
                <a:solidFill>
                  <a:srgbClr val="002060"/>
                </a:solidFill>
                <a:latin typeface="Arial" panose="020B0604020202020204" pitchFamily="34" charset="0"/>
                <a:cs typeface="Arial" panose="020B0604020202020204" pitchFamily="34" charset="0"/>
              </a:rPr>
              <a:t>учитель-логопед</a:t>
            </a:r>
            <a:endParaRPr lang="ru-RU" sz="1600" dirty="0">
              <a:solidFill>
                <a:prstClr val="black"/>
              </a:solidFill>
              <a:latin typeface="Arial" panose="020B0604020202020204" pitchFamily="34" charset="0"/>
              <a:cs typeface="Arial" panose="020B0604020202020204" pitchFamily="34" charset="0"/>
            </a:endParaRPr>
          </a:p>
          <a:p>
            <a:pPr algn="l" eaLnBrk="1" fontAlgn="auto" hangingPunct="1">
              <a:spcBef>
                <a:spcPts val="0"/>
              </a:spcBef>
              <a:spcAft>
                <a:spcPts val="0"/>
              </a:spcAft>
              <a:defRPr/>
            </a:pPr>
            <a:endParaRPr lang="ru-RU" sz="1600" dirty="0">
              <a:solidFill>
                <a:prstClr val="black"/>
              </a:solidFill>
              <a:latin typeface="Arial" panose="020B0604020202020204" pitchFamily="34" charset="0"/>
              <a:cs typeface="Arial" panose="020B0604020202020204" pitchFamily="34" charset="0"/>
            </a:endParaRPr>
          </a:p>
          <a:p>
            <a:pPr algn="l" eaLnBrk="1" fontAlgn="auto" hangingPunct="1">
              <a:spcBef>
                <a:spcPts val="0"/>
              </a:spcBef>
              <a:spcAft>
                <a:spcPts val="0"/>
              </a:spcAft>
              <a:defRPr/>
            </a:pPr>
            <a:endParaRPr lang="ru-RU" sz="1600" dirty="0">
              <a:solidFill>
                <a:prstClr val="black"/>
              </a:solidFill>
              <a:latin typeface="Arial" panose="020B0604020202020204" pitchFamily="34" charset="0"/>
              <a:cs typeface="Arial" panose="020B0604020202020204" pitchFamily="34" charset="0"/>
            </a:endParaRPr>
          </a:p>
          <a:p>
            <a:pPr eaLnBrk="1" fontAlgn="auto" hangingPunct="1">
              <a:spcBef>
                <a:spcPts val="0"/>
              </a:spcBef>
              <a:spcAft>
                <a:spcPts val="0"/>
              </a:spcAft>
              <a:defRPr/>
            </a:pPr>
            <a:r>
              <a:rPr lang="ru-RU" sz="1600" b="1" dirty="0" err="1">
                <a:solidFill>
                  <a:srgbClr val="002060"/>
                </a:solidFill>
                <a:latin typeface="Arial" panose="020B0604020202020204" pitchFamily="34" charset="0"/>
                <a:cs typeface="Arial" panose="020B0604020202020204" pitchFamily="34" charset="0"/>
              </a:rPr>
              <a:t>г.Вологда</a:t>
            </a:r>
            <a:endParaRPr lang="ru-RU" altLang="ru-RU" sz="1600" b="1" dirty="0">
              <a:latin typeface="Arial" panose="020B0604020202020204" pitchFamily="34" charset="0"/>
              <a:cs typeface="Arial" panose="020B0604020202020204" pitchFamily="34" charset="0"/>
            </a:endParaRPr>
          </a:p>
        </p:txBody>
      </p:sp>
      <p:pic>
        <p:nvPicPr>
          <p:cNvPr id="2" name="Рисунок 1"/>
          <p:cNvPicPr>
            <a:picLocks noChangeAspect="1"/>
          </p:cNvPicPr>
          <p:nvPr/>
        </p:nvPicPr>
        <p:blipFill rotWithShape="1">
          <a:blip r:embed="rId3" cstate="print"/>
          <a:srcRect l="30270" r="24331"/>
          <a:stretch/>
        </p:blipFill>
        <p:spPr>
          <a:xfrm flipH="1">
            <a:off x="429318" y="4323114"/>
            <a:ext cx="1366090" cy="2366633"/>
          </a:xfrm>
          <a:prstGeom prst="rect">
            <a:avLst/>
          </a:prstGeom>
        </p:spPr>
      </p:pic>
      <p:sp>
        <p:nvSpPr>
          <p:cNvPr id="4" name="Подзаголовок 6">
            <a:extLst>
              <a:ext uri="{FF2B5EF4-FFF2-40B4-BE49-F238E27FC236}">
                <a16:creationId xmlns:a16="http://schemas.microsoft.com/office/drawing/2014/main" id="{4A8DDA1E-7B2A-6198-A1C7-2BF2133AF7EF}"/>
              </a:ext>
            </a:extLst>
          </p:cNvPr>
          <p:cNvSpPr txBox="1">
            <a:spLocks/>
          </p:cNvSpPr>
          <p:nvPr/>
        </p:nvSpPr>
        <p:spPr bwMode="auto">
          <a:xfrm>
            <a:off x="1112363" y="647881"/>
            <a:ext cx="7484882" cy="653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2400" kern="1200">
                <a:solidFill>
                  <a:srgbClr val="003300"/>
                </a:solidFill>
                <a:latin typeface="+mn-lt"/>
                <a:ea typeface="+mn-ea"/>
                <a:cs typeface="+mn-cs"/>
              </a:defRPr>
            </a:lvl1pPr>
            <a:lvl2pPr marL="342900" indent="0" algn="ctr" rtl="0" eaLnBrk="0" fontAlgn="base" hangingPunct="0">
              <a:spcBef>
                <a:spcPct val="20000"/>
              </a:spcBef>
              <a:spcAft>
                <a:spcPct val="0"/>
              </a:spcAft>
              <a:buFont typeface="Arial" panose="020B0604020202020204" pitchFamily="34" charset="0"/>
              <a:buNone/>
              <a:defRPr sz="2100" kern="1200">
                <a:solidFill>
                  <a:schemeClr val="tx1">
                    <a:tint val="75000"/>
                  </a:schemeClr>
                </a:solidFill>
                <a:latin typeface="+mn-lt"/>
                <a:ea typeface="+mn-ea"/>
                <a:cs typeface="+mn-cs"/>
              </a:defRPr>
            </a:lvl2pPr>
            <a:lvl3pPr marL="685800" indent="0" algn="ctr" rtl="0" eaLnBrk="0" fontAlgn="base" hangingPunct="0">
              <a:spcBef>
                <a:spcPct val="20000"/>
              </a:spcBef>
              <a:spcAft>
                <a:spcPct val="0"/>
              </a:spcAft>
              <a:buFont typeface="Arial" panose="020B0604020202020204" pitchFamily="34" charset="0"/>
              <a:buNone/>
              <a:defRPr kern="1200">
                <a:solidFill>
                  <a:schemeClr val="tx1">
                    <a:tint val="75000"/>
                  </a:schemeClr>
                </a:solidFill>
                <a:latin typeface="+mn-lt"/>
                <a:ea typeface="+mn-ea"/>
                <a:cs typeface="+mn-cs"/>
              </a:defRPr>
            </a:lvl3pPr>
            <a:lvl4pPr marL="1028700" indent="0" algn="ctr" rtl="0" eaLnBrk="0" fontAlgn="base" hangingPunct="0">
              <a:spcBef>
                <a:spcPct val="20000"/>
              </a:spcBef>
              <a:spcAft>
                <a:spcPct val="0"/>
              </a:spcAft>
              <a:buFont typeface="Arial" panose="020B0604020202020204" pitchFamily="34" charset="0"/>
              <a:buNone/>
              <a:defRPr sz="1500" kern="1200">
                <a:solidFill>
                  <a:schemeClr val="tx1">
                    <a:tint val="75000"/>
                  </a:schemeClr>
                </a:solidFill>
                <a:latin typeface="+mn-lt"/>
                <a:ea typeface="+mn-ea"/>
                <a:cs typeface="+mn-cs"/>
              </a:defRPr>
            </a:lvl4pPr>
            <a:lvl5pPr marL="1371600" indent="0" algn="ctr" rtl="0" eaLnBrk="0" fontAlgn="base" hangingPunct="0">
              <a:spcBef>
                <a:spcPct val="20000"/>
              </a:spcBef>
              <a:spcAft>
                <a:spcPct val="0"/>
              </a:spcAft>
              <a:buFont typeface="Arial" panose="020B0604020202020204" pitchFamily="34" charset="0"/>
              <a:buNone/>
              <a:defRPr sz="1500" kern="1200">
                <a:solidFill>
                  <a:schemeClr val="tx1">
                    <a:tint val="75000"/>
                  </a:schemeClr>
                </a:solidFill>
                <a:latin typeface="+mn-lt"/>
                <a:ea typeface="+mn-ea"/>
                <a:cs typeface="+mn-cs"/>
              </a:defRPr>
            </a:lvl5pPr>
            <a:lvl6pPr marL="17145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6pPr>
            <a:lvl7pPr marL="20574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32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pPr defTabSz="342900">
              <a:spcBef>
                <a:spcPts val="750"/>
              </a:spcBef>
              <a:buClr>
                <a:srgbClr val="90C226"/>
              </a:buClr>
              <a:buSzPct val="80000"/>
              <a:defRPr/>
            </a:pPr>
            <a:r>
              <a:rPr lang="ru-RU" sz="1800" b="1" dirty="0">
                <a:solidFill>
                  <a:srgbClr val="002060"/>
                </a:solidFill>
                <a:latin typeface="Arial" panose="020B0604020202020204" pitchFamily="34" charset="0"/>
                <a:cs typeface="Arial" panose="020B0604020202020204" pitchFamily="34" charset="0"/>
              </a:rPr>
              <a:t>МДОУ Детский сад комбинированного вида №86 «Ладушки»</a:t>
            </a:r>
          </a:p>
        </p:txBody>
      </p:sp>
    </p:spTree>
    <p:extLst>
      <p:ext uri="{BB962C8B-B14F-4D97-AF65-F5344CB8AC3E}">
        <p14:creationId xmlns:p14="http://schemas.microsoft.com/office/powerpoint/2010/main" val="1193062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9F1A23-C7A8-14A2-2364-D04670EA7BF7}"/>
              </a:ext>
            </a:extLst>
          </p:cNvPr>
          <p:cNvSpPr txBox="1"/>
          <p:nvPr/>
        </p:nvSpPr>
        <p:spPr>
          <a:xfrm>
            <a:off x="631596" y="245098"/>
            <a:ext cx="7814820" cy="6391493"/>
          </a:xfrm>
          <a:prstGeom prst="rect">
            <a:avLst/>
          </a:prstGeom>
          <a:noFill/>
        </p:spPr>
        <p:txBody>
          <a:bodyPr wrap="square">
            <a:spAutoFit/>
          </a:bodyPr>
          <a:lstStyle/>
          <a:p>
            <a:pPr>
              <a:buNone/>
            </a:pPr>
            <a:r>
              <a:rPr lang="ru-RU" sz="2000" b="1" dirty="0" err="1">
                <a:solidFill>
                  <a:schemeClr val="accent6">
                    <a:lumMod val="75000"/>
                  </a:schemeClr>
                </a:solidFill>
                <a:effectLst/>
                <a:latin typeface="Times New Roman" panose="02020603050405020304" pitchFamily="18" charset="0"/>
                <a:ea typeface="Times New Roman" panose="02020603050405020304" pitchFamily="18" charset="0"/>
              </a:rPr>
              <a:t>Нейроминутки</a:t>
            </a:r>
            <a:r>
              <a:rPr lang="ru-RU" sz="2000" b="1" dirty="0">
                <a:solidFill>
                  <a:schemeClr val="accent6">
                    <a:lumMod val="75000"/>
                  </a:schemeClr>
                </a:solidFill>
                <a:effectLst/>
                <a:latin typeface="Times New Roman" panose="02020603050405020304" pitchFamily="18" charset="0"/>
                <a:ea typeface="Times New Roman" panose="02020603050405020304" pitchFamily="18" charset="0"/>
              </a:rPr>
              <a:t> для артикуляционной гимнастики. </a:t>
            </a:r>
            <a:endParaRPr lang="ru-RU" sz="2000" dirty="0">
              <a:solidFill>
                <a:schemeClr val="accent6">
                  <a:lumMod val="75000"/>
                </a:schemeClr>
              </a:solidFill>
              <a:effectLst/>
              <a:latin typeface="Times New Roman" panose="02020603050405020304" pitchFamily="18" charset="0"/>
              <a:ea typeface="Times New Roman" panose="02020603050405020304" pitchFamily="18" charset="0"/>
            </a:endParaRPr>
          </a:p>
          <a:p>
            <a:pPr>
              <a:buNone/>
            </a:pPr>
            <a:endParaRPr lang="ru-RU" sz="2000" dirty="0">
              <a:effectLst/>
              <a:latin typeface="Times New Roman" panose="02020603050405020304" pitchFamily="18" charset="0"/>
              <a:ea typeface="Times New Roman" panose="02020603050405020304" pitchFamily="18" charset="0"/>
            </a:endParaRPr>
          </a:p>
          <a:p>
            <a:pPr>
              <a:buNone/>
            </a:pPr>
            <a:r>
              <a:rPr lang="ru-RU" sz="2000" dirty="0">
                <a:effectLst/>
                <a:latin typeface="Times New Roman" panose="02020603050405020304" pitchFamily="18" charset="0"/>
                <a:ea typeface="Times New Roman" panose="02020603050405020304" pitchFamily="18" charset="0"/>
              </a:rPr>
              <a:t>При выполнении  артикуляционной гимнастики, выполняем упражнения, добавляя движения рук. </a:t>
            </a:r>
          </a:p>
          <a:p>
            <a:pPr>
              <a:buNone/>
            </a:pPr>
            <a:endParaRPr lang="ru-RU" sz="2000" dirty="0">
              <a:effectLst/>
              <a:latin typeface="Times New Roman" panose="02020603050405020304" pitchFamily="18" charset="0"/>
              <a:ea typeface="Times New Roman" panose="02020603050405020304" pitchFamily="18" charset="0"/>
            </a:endParaRPr>
          </a:p>
          <a:p>
            <a:pPr>
              <a:buNone/>
            </a:pPr>
            <a:r>
              <a:rPr lang="ru-RU" sz="2000" dirty="0">
                <a:effectLst/>
                <a:latin typeface="Times New Roman" panose="02020603050405020304" pitchFamily="18" charset="0"/>
                <a:ea typeface="Times New Roman" panose="02020603050405020304" pitchFamily="18" charset="0"/>
              </a:rPr>
              <a:t>Классическое упражнение </a:t>
            </a:r>
            <a:r>
              <a:rPr lang="ru-RU" sz="2000" b="1" dirty="0">
                <a:effectLst/>
                <a:latin typeface="Times New Roman" panose="02020603050405020304" pitchFamily="18" charset="0"/>
                <a:ea typeface="Times New Roman" panose="02020603050405020304" pitchFamily="18" charset="0"/>
              </a:rPr>
              <a:t>«Часики» выполняем (влево-право)</a:t>
            </a:r>
            <a:r>
              <a:rPr lang="ru-RU" sz="2000" dirty="0">
                <a:effectLst/>
                <a:latin typeface="Times New Roman" panose="02020603050405020304" pitchFamily="18" charset="0"/>
                <a:ea typeface="Times New Roman" panose="02020603050405020304" pitchFamily="18" charset="0"/>
              </a:rPr>
              <a:t> – язычком, и добавляем движения рук, правую руку ставим на плечо, а левую на талию (или расправляем ладонь правой руки-сжимаем в кулак левую руку и меняем положение)</a:t>
            </a:r>
          </a:p>
          <a:p>
            <a:pPr>
              <a:buNone/>
            </a:pPr>
            <a:r>
              <a:rPr lang="ru-RU" sz="2000" dirty="0">
                <a:effectLst/>
                <a:latin typeface="Times New Roman" panose="02020603050405020304" pitchFamily="18" charset="0"/>
                <a:ea typeface="Times New Roman" panose="02020603050405020304" pitchFamily="18" charset="0"/>
              </a:rPr>
              <a:t> Или например одной рукой показываем класс, на другой поднимаем указательный палец и меняем, при этом выполняем </a:t>
            </a:r>
            <a:r>
              <a:rPr lang="ru-RU" sz="2000" b="1" dirty="0">
                <a:effectLst/>
                <a:latin typeface="Times New Roman" panose="02020603050405020304" pitchFamily="18" charset="0"/>
                <a:ea typeface="Times New Roman" panose="02020603050405020304" pitchFamily="18" charset="0"/>
              </a:rPr>
              <a:t>«Качели»</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b="1" dirty="0">
                <a:effectLst/>
                <a:latin typeface="Times New Roman" panose="02020603050405020304" pitchFamily="18" charset="0"/>
                <a:ea typeface="Times New Roman" panose="02020603050405020304" pitchFamily="18" charset="0"/>
              </a:rPr>
              <a:t> </a:t>
            </a:r>
            <a:endParaRPr lang="ru-RU" sz="2000" dirty="0">
              <a:effectLst/>
              <a:latin typeface="Times New Roman" panose="02020603050405020304" pitchFamily="18" charset="0"/>
              <a:ea typeface="Times New Roman" panose="02020603050405020304" pitchFamily="18" charset="0"/>
            </a:endParaRPr>
          </a:p>
          <a:p>
            <a:pPr>
              <a:lnSpc>
                <a:spcPct val="115000"/>
              </a:lnSpc>
              <a:spcAft>
                <a:spcPts val="1000"/>
              </a:spcAft>
              <a:buNone/>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000" b="1" dirty="0" err="1">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Нейроминутки</a:t>
            </a:r>
            <a:r>
              <a:rPr lang="ru-RU" sz="20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для постановки звуков.</a:t>
            </a:r>
            <a:endParaRPr lang="ru-RU" sz="20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49580">
              <a:buNone/>
            </a:pPr>
            <a:r>
              <a:rPr lang="ru-RU" sz="2000" dirty="0">
                <a:effectLst/>
                <a:latin typeface="Times New Roman" panose="02020603050405020304" pitchFamily="18" charset="0"/>
                <a:ea typeface="Times New Roman" panose="02020603050405020304" pitchFamily="18" charset="0"/>
              </a:rPr>
              <a:t>Самое важное при постановке звуков, это правильное дыхание, вдох через нос, выдох через рот. </a:t>
            </a:r>
          </a:p>
          <a:p>
            <a:pPr indent="449580">
              <a:buNone/>
            </a:pPr>
            <a:r>
              <a:rPr lang="ru-RU" sz="2000" dirty="0">
                <a:effectLst/>
                <a:latin typeface="Times New Roman" panose="02020603050405020304" pitchFamily="18" charset="0"/>
                <a:ea typeface="Times New Roman" panose="02020603050405020304" pitchFamily="18" charset="0"/>
              </a:rPr>
              <a:t>Можно выполнять такие упражнения, например </a:t>
            </a:r>
            <a:r>
              <a:rPr lang="ru-RU" sz="2000" b="1" dirty="0">
                <a:effectLst/>
                <a:latin typeface="Times New Roman" panose="02020603050405020304" pitchFamily="18" charset="0"/>
                <a:ea typeface="Times New Roman" panose="02020603050405020304" pitchFamily="18" charset="0"/>
              </a:rPr>
              <a:t>Упражнение «Пчелка»</a:t>
            </a:r>
            <a:r>
              <a:rPr lang="ru-RU" sz="2000" dirty="0">
                <a:effectLst/>
                <a:latin typeface="Times New Roman" panose="02020603050405020304" pitchFamily="18" charset="0"/>
                <a:ea typeface="Times New Roman" panose="02020603050405020304" pitchFamily="18" charset="0"/>
              </a:rPr>
              <a:t> - сидя на стуле обхватили себя скрестив руки за плечи и на выдохе жужжим «ЖЖЖЖ», на вдохе через нос раскидываем по сторонам руки и максимально расправляем плечи. </a:t>
            </a:r>
          </a:p>
          <a:p>
            <a:pPr indent="449580">
              <a:buNone/>
            </a:pPr>
            <a:r>
              <a:rPr lang="ru-RU" sz="1800" dirty="0">
                <a:effectLst/>
                <a:latin typeface="Times New Roman" panose="02020603050405020304" pitchFamily="18" charset="0"/>
                <a:ea typeface="Times New Roman" panose="02020603050405020304" pitchFamily="18" charset="0"/>
              </a:rPr>
              <a:t> </a:t>
            </a: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94880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4D2697-9512-949B-D431-35E4A44B70BA}"/>
              </a:ext>
            </a:extLst>
          </p:cNvPr>
          <p:cNvSpPr txBox="1"/>
          <p:nvPr/>
        </p:nvSpPr>
        <p:spPr>
          <a:xfrm>
            <a:off x="226243" y="292232"/>
            <a:ext cx="8125905" cy="2985433"/>
          </a:xfrm>
          <a:prstGeom prst="rect">
            <a:avLst/>
          </a:prstGeom>
          <a:noFill/>
        </p:spPr>
        <p:txBody>
          <a:bodyPr wrap="square">
            <a:spAutoFit/>
          </a:bodyPr>
          <a:lstStyle/>
          <a:p>
            <a:pPr algn="ctr"/>
            <a:r>
              <a:rPr lang="ru-RU" sz="2000" b="1" dirty="0" err="1">
                <a:solidFill>
                  <a:schemeClr val="accent6">
                    <a:lumMod val="75000"/>
                  </a:schemeClr>
                </a:solidFill>
                <a:effectLst/>
                <a:latin typeface="Times New Roman" panose="02020603050405020304" pitchFamily="18" charset="0"/>
                <a:ea typeface="Calibri" panose="020F0502020204030204" pitchFamily="34" charset="0"/>
              </a:rPr>
              <a:t>Нейроминутки</a:t>
            </a:r>
            <a:r>
              <a:rPr lang="ru-RU" sz="2000" b="1" dirty="0">
                <a:solidFill>
                  <a:schemeClr val="accent6">
                    <a:lumMod val="75000"/>
                  </a:schemeClr>
                </a:solidFill>
                <a:effectLst/>
                <a:latin typeface="Times New Roman" panose="02020603050405020304" pitchFamily="18" charset="0"/>
                <a:ea typeface="Calibri" panose="020F0502020204030204" pitchFamily="34" charset="0"/>
              </a:rPr>
              <a:t> для развития фонематического слуха</a:t>
            </a:r>
            <a:r>
              <a:rPr lang="ru-RU" sz="2000" b="1" dirty="0">
                <a:solidFill>
                  <a:schemeClr val="accent6">
                    <a:lumMod val="75000"/>
                  </a:schemeClr>
                </a:solidFill>
                <a:latin typeface="Times New Roman" panose="02020603050405020304" pitchFamily="18" charset="0"/>
                <a:ea typeface="Calibri" panose="020F0502020204030204" pitchFamily="34" charset="0"/>
              </a:rPr>
              <a:t>, </a:t>
            </a:r>
            <a:r>
              <a:rPr lang="ru-RU" sz="2000" b="1" dirty="0">
                <a:solidFill>
                  <a:schemeClr val="accent6">
                    <a:lumMod val="75000"/>
                  </a:schemeClr>
                </a:solidFill>
                <a:effectLst/>
                <a:latin typeface="Times New Roman" panose="02020603050405020304" pitchFamily="18" charset="0"/>
                <a:ea typeface="Calibri" panose="020F0502020204030204" pitchFamily="34" charset="0"/>
              </a:rPr>
              <a:t>для автоматизации звуков</a:t>
            </a:r>
          </a:p>
          <a:p>
            <a:r>
              <a:rPr lang="ru-RU" sz="2800" b="1" dirty="0"/>
              <a:t>«Звуковой детектор»; «Немое кино». </a:t>
            </a:r>
          </a:p>
          <a:p>
            <a:r>
              <a:rPr lang="ru-RU" sz="2800" b="1" dirty="0"/>
              <a:t>Упражнение «Конструктор букв». </a:t>
            </a:r>
            <a:r>
              <a:rPr lang="ru-RU" dirty="0"/>
              <a:t>(двуручная деятельность). На выкладывание одновременно двумя руками букв по образцу из камней, пуговиц, фасоли и т.д. (кладем камешки двумя руками-произносим звук)</a:t>
            </a:r>
          </a:p>
          <a:p>
            <a:br>
              <a:rPr lang="ru-RU" sz="2800" b="1" dirty="0">
                <a:solidFill>
                  <a:schemeClr val="accent6">
                    <a:lumMod val="75000"/>
                  </a:schemeClr>
                </a:solidFill>
                <a:effectLst/>
                <a:ea typeface="Calibri" panose="020F0502020204030204" pitchFamily="34" charset="0"/>
              </a:rPr>
            </a:br>
            <a:endParaRPr lang="ru-RU" sz="2800" b="1" dirty="0">
              <a:solidFill>
                <a:schemeClr val="accent6">
                  <a:lumMod val="75000"/>
                </a:schemeClr>
              </a:solidFill>
            </a:endParaRPr>
          </a:p>
        </p:txBody>
      </p:sp>
      <p:pic>
        <p:nvPicPr>
          <p:cNvPr id="5" name="Рисунок 4">
            <a:extLst>
              <a:ext uri="{FF2B5EF4-FFF2-40B4-BE49-F238E27FC236}">
                <a16:creationId xmlns:a16="http://schemas.microsoft.com/office/drawing/2014/main" id="{C7CEEF74-96F5-E6D2-F562-AA4B78849A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6387" y="2777855"/>
            <a:ext cx="4061238" cy="4061238"/>
          </a:xfrm>
          <a:prstGeom prst="rect">
            <a:avLst/>
          </a:prstGeom>
        </p:spPr>
      </p:pic>
      <p:pic>
        <p:nvPicPr>
          <p:cNvPr id="7" name="Рисунок 6">
            <a:extLst>
              <a:ext uri="{FF2B5EF4-FFF2-40B4-BE49-F238E27FC236}">
                <a16:creationId xmlns:a16="http://schemas.microsoft.com/office/drawing/2014/main" id="{449C0992-1902-DA72-3A39-D8AFC140C5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416" y="2777855"/>
            <a:ext cx="3915176" cy="3915176"/>
          </a:xfrm>
          <a:prstGeom prst="rect">
            <a:avLst/>
          </a:prstGeom>
        </p:spPr>
      </p:pic>
    </p:spTree>
    <p:extLst>
      <p:ext uri="{BB962C8B-B14F-4D97-AF65-F5344CB8AC3E}">
        <p14:creationId xmlns:p14="http://schemas.microsoft.com/office/powerpoint/2010/main" val="2824548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760E5E-FB3C-A545-2158-3712735253B5}"/>
              </a:ext>
            </a:extLst>
          </p:cNvPr>
          <p:cNvSpPr txBox="1"/>
          <p:nvPr/>
        </p:nvSpPr>
        <p:spPr>
          <a:xfrm>
            <a:off x="301658" y="122549"/>
            <a:ext cx="8653806" cy="1754326"/>
          </a:xfrm>
          <a:prstGeom prst="rect">
            <a:avLst/>
          </a:prstGeom>
          <a:noFill/>
        </p:spPr>
        <p:txBody>
          <a:bodyPr wrap="square">
            <a:spAutoFit/>
          </a:bodyPr>
          <a:lstStyle/>
          <a:p>
            <a:pPr indent="449580">
              <a:buNone/>
            </a:pPr>
            <a:r>
              <a:rPr lang="ru-RU" sz="1800" b="1" dirty="0">
                <a:solidFill>
                  <a:srgbClr val="000000"/>
                </a:solidFill>
                <a:effectLst/>
                <a:latin typeface="Times New Roman" panose="02020603050405020304" pitchFamily="18" charset="0"/>
                <a:ea typeface="Times New Roman" panose="02020603050405020304" pitchFamily="18" charset="0"/>
              </a:rPr>
              <a:t>Используем </a:t>
            </a:r>
            <a:r>
              <a:rPr lang="ru-RU" sz="1800" b="1" dirty="0" err="1">
                <a:solidFill>
                  <a:srgbClr val="000000"/>
                </a:solidFill>
                <a:effectLst/>
                <a:latin typeface="Times New Roman" panose="02020603050405020304" pitchFamily="18" charset="0"/>
                <a:ea typeface="Times New Roman" panose="02020603050405020304" pitchFamily="18" charset="0"/>
              </a:rPr>
              <a:t>нейродорожки</a:t>
            </a:r>
            <a:r>
              <a:rPr lang="ru-RU" sz="1800" b="1" dirty="0">
                <a:solidFill>
                  <a:srgbClr val="000000"/>
                </a:solidFill>
                <a:effectLst/>
                <a:latin typeface="Times New Roman" panose="02020603050405020304" pitchFamily="18" charset="0"/>
                <a:ea typeface="Times New Roman" panose="02020603050405020304" pitchFamily="18" charset="0"/>
              </a:rPr>
              <a:t>, </a:t>
            </a:r>
            <a:r>
              <a:rPr lang="ru-RU" sz="1800" b="1" dirty="0" err="1">
                <a:solidFill>
                  <a:srgbClr val="000000"/>
                </a:solidFill>
                <a:effectLst/>
                <a:latin typeface="Times New Roman" panose="02020603050405020304" pitchFamily="18" charset="0"/>
                <a:ea typeface="Times New Roman" panose="02020603050405020304" pitchFamily="18" charset="0"/>
              </a:rPr>
              <a:t>нейролабиринты</a:t>
            </a:r>
            <a:r>
              <a:rPr lang="ru-RU" sz="1800" b="1" dirty="0">
                <a:solidFill>
                  <a:srgbClr val="000000"/>
                </a:solidFill>
                <a:effectLst/>
                <a:latin typeface="Times New Roman" panose="02020603050405020304" pitchFamily="18" charset="0"/>
                <a:ea typeface="Times New Roman" panose="02020603050405020304" pitchFamily="18" charset="0"/>
              </a:rPr>
              <a:t> для обеих рук</a:t>
            </a:r>
            <a:r>
              <a:rPr lang="ru-RU" sz="1800" dirty="0">
                <a:solidFill>
                  <a:srgbClr val="000000"/>
                </a:solidFill>
                <a:effectLst/>
                <a:latin typeface="Times New Roman" panose="02020603050405020304" pitchFamily="18" charset="0"/>
                <a:ea typeface="Times New Roman" panose="02020603050405020304" pitchFamily="18" charset="0"/>
              </a:rPr>
              <a:t> с одновременным проговариванием изолированного звука. Направлены на развитие координации, формирование </a:t>
            </a:r>
            <a:r>
              <a:rPr lang="ru-RU" sz="1800" dirty="0" err="1">
                <a:solidFill>
                  <a:srgbClr val="000000"/>
                </a:solidFill>
                <a:effectLst/>
                <a:latin typeface="Times New Roman" panose="02020603050405020304" pitchFamily="18" charset="0"/>
                <a:ea typeface="Times New Roman" panose="02020603050405020304" pitchFamily="18" charset="0"/>
              </a:rPr>
              <a:t>содружественных</a:t>
            </a:r>
            <a:r>
              <a:rPr lang="ru-RU" sz="1800" dirty="0">
                <a:solidFill>
                  <a:srgbClr val="000000"/>
                </a:solidFill>
                <a:effectLst/>
                <a:latin typeface="Times New Roman" panose="02020603050405020304" pitchFamily="18" charset="0"/>
                <a:ea typeface="Times New Roman" panose="02020603050405020304" pitchFamily="18" charset="0"/>
              </a:rPr>
              <a:t> движений двумя руками. Когда левая и правая рука выполняют одновременно разные движения и произносят поставленный звук (с-с-с, ш-ш-ш). Можно проговаривать  звуки, слоги, оппозиционные слоги – (та-да, ка-га) слова.</a:t>
            </a:r>
            <a:endParaRPr lang="ru-RU" sz="1600" dirty="0">
              <a:effectLst/>
              <a:latin typeface="Times New Roman" panose="02020603050405020304" pitchFamily="18" charset="0"/>
              <a:ea typeface="Times New Roman" panose="02020603050405020304" pitchFamily="18" charset="0"/>
            </a:endParaRPr>
          </a:p>
        </p:txBody>
      </p:sp>
      <p:pic>
        <p:nvPicPr>
          <p:cNvPr id="9" name="Рисунок 8">
            <a:extLst>
              <a:ext uri="{FF2B5EF4-FFF2-40B4-BE49-F238E27FC236}">
                <a16:creationId xmlns:a16="http://schemas.microsoft.com/office/drawing/2014/main" id="{CC3BD6D0-82A5-8FFF-DD83-D19997A82B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9413" y="1913641"/>
            <a:ext cx="3616358" cy="4821810"/>
          </a:xfrm>
          <a:prstGeom prst="rect">
            <a:avLst/>
          </a:prstGeom>
        </p:spPr>
      </p:pic>
      <p:pic>
        <p:nvPicPr>
          <p:cNvPr id="11" name="Рисунок 10">
            <a:extLst>
              <a:ext uri="{FF2B5EF4-FFF2-40B4-BE49-F238E27FC236}">
                <a16:creationId xmlns:a16="http://schemas.microsoft.com/office/drawing/2014/main" id="{B442599E-260E-A5B7-5B44-5F572E52A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1092" y="1876875"/>
            <a:ext cx="3616358" cy="4821810"/>
          </a:xfrm>
          <a:prstGeom prst="rect">
            <a:avLst/>
          </a:prstGeom>
        </p:spPr>
      </p:pic>
    </p:spTree>
    <p:extLst>
      <p:ext uri="{BB962C8B-B14F-4D97-AF65-F5344CB8AC3E}">
        <p14:creationId xmlns:p14="http://schemas.microsoft.com/office/powerpoint/2010/main" val="805009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96AB58-0241-5D12-3D0A-60C96D78B18B}"/>
              </a:ext>
            </a:extLst>
          </p:cNvPr>
          <p:cNvSpPr txBox="1"/>
          <p:nvPr/>
        </p:nvSpPr>
        <p:spPr>
          <a:xfrm>
            <a:off x="395925" y="141401"/>
            <a:ext cx="8502977" cy="646331"/>
          </a:xfrm>
          <a:prstGeom prst="rect">
            <a:avLst/>
          </a:prstGeom>
          <a:noFill/>
        </p:spPr>
        <p:txBody>
          <a:bodyPr wrap="square">
            <a:spAutoFit/>
          </a:bodyPr>
          <a:lstStyle/>
          <a:p>
            <a:pPr indent="449580">
              <a:buNone/>
            </a:pPr>
            <a:r>
              <a:rPr lang="ru-RU" sz="1800" b="1" dirty="0">
                <a:solidFill>
                  <a:srgbClr val="000000"/>
                </a:solidFill>
                <a:effectLst/>
                <a:latin typeface="Times New Roman" panose="02020603050405020304" pitchFamily="18" charset="0"/>
                <a:ea typeface="Times New Roman" panose="02020603050405020304" pitchFamily="18" charset="0"/>
              </a:rPr>
              <a:t>«Поп-</a:t>
            </a:r>
            <a:r>
              <a:rPr lang="ru-RU" sz="1800" b="1" dirty="0" err="1">
                <a:solidFill>
                  <a:srgbClr val="000000"/>
                </a:solidFill>
                <a:effectLst/>
                <a:latin typeface="Times New Roman" panose="02020603050405020304" pitchFamily="18" charset="0"/>
                <a:ea typeface="Times New Roman" panose="02020603050405020304" pitchFamily="18" charset="0"/>
              </a:rPr>
              <a:t>ит</a:t>
            </a:r>
            <a:r>
              <a:rPr lang="ru-RU" sz="1800" b="1" dirty="0">
                <a:solidFill>
                  <a:srgbClr val="000000"/>
                </a:solidFill>
                <a:effectLst/>
                <a:latin typeface="Times New Roman" panose="02020603050405020304" pitchFamily="18" charset="0"/>
                <a:ea typeface="Times New Roman" panose="02020603050405020304" pitchFamily="18" charset="0"/>
              </a:rPr>
              <a:t> и бомбошки» </a:t>
            </a:r>
            <a:r>
              <a:rPr lang="ru-RU" sz="1800" dirty="0">
                <a:solidFill>
                  <a:srgbClr val="000000"/>
                </a:solidFill>
                <a:effectLst/>
                <a:latin typeface="Times New Roman" panose="02020603050405020304" pitchFamily="18" charset="0"/>
                <a:ea typeface="Times New Roman" panose="02020603050405020304" pitchFamily="18" charset="0"/>
              </a:rPr>
              <a:t>Складываем одновременно двумя пинцетами бомбошки в поп-</a:t>
            </a:r>
            <a:r>
              <a:rPr lang="ru-RU" sz="1800" dirty="0" err="1">
                <a:solidFill>
                  <a:srgbClr val="000000"/>
                </a:solidFill>
                <a:effectLst/>
                <a:latin typeface="Times New Roman" panose="02020603050405020304" pitchFamily="18" charset="0"/>
                <a:ea typeface="Times New Roman" panose="02020603050405020304" pitchFamily="18" charset="0"/>
              </a:rPr>
              <a:t>ит</a:t>
            </a:r>
            <a:r>
              <a:rPr lang="ru-RU" sz="1800" dirty="0">
                <a:solidFill>
                  <a:srgbClr val="000000"/>
                </a:solidFill>
                <a:effectLst/>
                <a:latin typeface="Times New Roman" panose="02020603050405020304" pitchFamily="18" charset="0"/>
                <a:ea typeface="Times New Roman" panose="02020603050405020304" pitchFamily="18" charset="0"/>
              </a:rPr>
              <a:t> нужного цвета и проговариваем нужный звук, слог, слово.</a:t>
            </a:r>
            <a:endParaRPr lang="ru-RU" sz="16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id="{363A8D1F-BCFA-C754-CFD9-3669375570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2026" y="914400"/>
            <a:ext cx="4249974" cy="5802198"/>
          </a:xfrm>
          <a:prstGeom prst="rect">
            <a:avLst/>
          </a:prstGeom>
        </p:spPr>
      </p:pic>
      <p:pic>
        <p:nvPicPr>
          <p:cNvPr id="7" name="Рисунок 6">
            <a:extLst>
              <a:ext uri="{FF2B5EF4-FFF2-40B4-BE49-F238E27FC236}">
                <a16:creationId xmlns:a16="http://schemas.microsoft.com/office/drawing/2014/main" id="{9EF4C72D-86CE-3FC9-75F7-BBCC436BD1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6058" y="914400"/>
            <a:ext cx="4015916" cy="5802199"/>
          </a:xfrm>
          <a:prstGeom prst="rect">
            <a:avLst/>
          </a:prstGeom>
        </p:spPr>
      </p:pic>
    </p:spTree>
    <p:extLst>
      <p:ext uri="{BB962C8B-B14F-4D97-AF65-F5344CB8AC3E}">
        <p14:creationId xmlns:p14="http://schemas.microsoft.com/office/powerpoint/2010/main" val="953381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FA5C8D-D0D6-C4DA-5277-DC9C349B228D}"/>
              </a:ext>
            </a:extLst>
          </p:cNvPr>
          <p:cNvSpPr txBox="1"/>
          <p:nvPr/>
        </p:nvSpPr>
        <p:spPr>
          <a:xfrm>
            <a:off x="150828" y="94267"/>
            <a:ext cx="8682087" cy="1200329"/>
          </a:xfrm>
          <a:prstGeom prst="rect">
            <a:avLst/>
          </a:prstGeom>
          <a:noFill/>
        </p:spPr>
        <p:txBody>
          <a:bodyPr wrap="square">
            <a:spAutoFit/>
          </a:bodyPr>
          <a:lstStyle/>
          <a:p>
            <a:r>
              <a:rPr lang="ru-RU" sz="2400" b="1" dirty="0">
                <a:effectLst/>
                <a:latin typeface="Calibri" panose="020F0502020204030204" pitchFamily="34" charset="0"/>
                <a:ea typeface="Calibri" panose="020F0502020204030204" pitchFamily="34" charset="0"/>
                <a:cs typeface="Times New Roman" panose="02020603050405020304" pitchFamily="18" charset="0"/>
              </a:rPr>
              <a:t>«</a:t>
            </a:r>
            <a:r>
              <a:rPr lang="ru-RU" sz="2400" b="1" dirty="0" err="1">
                <a:effectLst/>
                <a:latin typeface="Calibri" panose="020F0502020204030204" pitchFamily="34" charset="0"/>
                <a:ea typeface="Calibri" panose="020F0502020204030204" pitchFamily="34" charset="0"/>
                <a:cs typeface="Times New Roman" panose="02020603050405020304" pitchFamily="18" charset="0"/>
              </a:rPr>
              <a:t>Сортер</a:t>
            </a:r>
            <a:r>
              <a:rPr lang="ru-RU" sz="2400" b="1" dirty="0">
                <a:effectLst/>
                <a:latin typeface="Calibri" panose="020F0502020204030204" pitchFamily="34" charset="0"/>
                <a:ea typeface="Calibri" panose="020F0502020204030204" pitchFamily="34" charset="0"/>
                <a:cs typeface="Times New Roman" panose="02020603050405020304" pitchFamily="18" charset="0"/>
              </a:rPr>
              <a:t> по цвету»</a:t>
            </a:r>
            <a:r>
              <a:rPr lang="ru-RU" sz="2400" b="1" dirty="0"/>
              <a:t> </a:t>
            </a:r>
            <a:r>
              <a:rPr lang="ru-RU" sz="1200" b="1" dirty="0"/>
              <a:t>Необходимо взять в руки 2 пинцета разного цвета (красный и синий), (я поставила тарелки специально таким образом, чтоб было сложнее) и складывать фигурки цвета пинцета в такого же цвета тарелки, проговаривая при этом звуки, слоги, слова. Руки перекрещиваются при  этом.</a:t>
            </a:r>
          </a:p>
          <a:p>
            <a:r>
              <a:rPr lang="ru-RU" sz="2400" b="1" dirty="0">
                <a:effectLst/>
                <a:latin typeface="Calibri" panose="020F0502020204030204" pitchFamily="34" charset="0"/>
                <a:ea typeface="Calibri" panose="020F0502020204030204" pitchFamily="34" charset="0"/>
                <a:cs typeface="Times New Roman" panose="02020603050405020304" pitchFamily="18" charset="0"/>
              </a:rPr>
              <a:t> </a:t>
            </a:r>
            <a:endParaRPr lang="ru-RU" sz="2400" b="1" dirty="0"/>
          </a:p>
        </p:txBody>
      </p:sp>
      <p:pic>
        <p:nvPicPr>
          <p:cNvPr id="5" name="Рисунок 4">
            <a:extLst>
              <a:ext uri="{FF2B5EF4-FFF2-40B4-BE49-F238E27FC236}">
                <a16:creationId xmlns:a16="http://schemas.microsoft.com/office/drawing/2014/main" id="{55228444-1F22-6FEE-6223-3ED6F10C97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085" y="956821"/>
            <a:ext cx="4355184" cy="5806912"/>
          </a:xfrm>
          <a:prstGeom prst="rect">
            <a:avLst/>
          </a:prstGeom>
        </p:spPr>
      </p:pic>
      <p:pic>
        <p:nvPicPr>
          <p:cNvPr id="6" name="video-09-12-25-07-08">
            <a:hlinkClick r:id="" action="ppaction://media"/>
            <a:extLst>
              <a:ext uri="{FF2B5EF4-FFF2-40B4-BE49-F238E27FC236}">
                <a16:creationId xmlns:a16="http://schemas.microsoft.com/office/drawing/2014/main" id="{C10E7B69-1CD6-6031-8F06-E423561CCBC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13881" y="956821"/>
            <a:ext cx="3715340" cy="5726784"/>
          </a:xfrm>
          <a:prstGeom prst="rect">
            <a:avLst/>
          </a:prstGeom>
        </p:spPr>
      </p:pic>
    </p:spTree>
    <p:extLst>
      <p:ext uri="{BB962C8B-B14F-4D97-AF65-F5344CB8AC3E}">
        <p14:creationId xmlns:p14="http://schemas.microsoft.com/office/powerpoint/2010/main" val="89927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1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C0476F-5C2E-9AA9-DCA2-BEE366B4B591}"/>
              </a:ext>
            </a:extLst>
          </p:cNvPr>
          <p:cNvSpPr txBox="1"/>
          <p:nvPr/>
        </p:nvSpPr>
        <p:spPr>
          <a:xfrm>
            <a:off x="320511" y="367644"/>
            <a:ext cx="3355943" cy="4341510"/>
          </a:xfrm>
          <a:prstGeom prst="rect">
            <a:avLst/>
          </a:prstGeom>
          <a:noFill/>
        </p:spPr>
        <p:txBody>
          <a:bodyPr wrap="square">
            <a:spAutoFit/>
          </a:bodyPr>
          <a:lstStyle/>
          <a:p>
            <a:pPr indent="449580">
              <a:lnSpc>
                <a:spcPct val="115000"/>
              </a:lnSpc>
              <a:spcAft>
                <a:spcPts val="1000"/>
              </a:spcAft>
              <a:buNone/>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Упражнение «Попробуй повтори».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449580">
              <a:lnSpc>
                <a:spcPct val="115000"/>
              </a:lnSpc>
              <a:spcAft>
                <a:spcPts val="1000"/>
              </a:spcAft>
              <a:buNone/>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Суть игры –   воспроизвести положение рук,  которое  видите на карточке и одновременно произнести название картинки, которая расположена после этой позы руки. Используется для стимуляции развития нервной системы, способствует образованию новых нейронных связей.</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id="{A62C1542-F37B-4164-B966-A481109468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53906" y="84841"/>
            <a:ext cx="5576544" cy="6773159"/>
          </a:xfrm>
          <a:prstGeom prst="rect">
            <a:avLst/>
          </a:prstGeom>
        </p:spPr>
      </p:pic>
    </p:spTree>
    <p:extLst>
      <p:ext uri="{BB962C8B-B14F-4D97-AF65-F5344CB8AC3E}">
        <p14:creationId xmlns:p14="http://schemas.microsoft.com/office/powerpoint/2010/main" val="2780559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B1A108-6A24-4231-B506-7E76703CF215}"/>
              </a:ext>
            </a:extLst>
          </p:cNvPr>
          <p:cNvSpPr txBox="1"/>
          <p:nvPr/>
        </p:nvSpPr>
        <p:spPr>
          <a:xfrm>
            <a:off x="-65988" y="0"/>
            <a:ext cx="8578391" cy="914930"/>
          </a:xfrm>
          <a:prstGeom prst="rect">
            <a:avLst/>
          </a:prstGeom>
          <a:noFill/>
        </p:spPr>
        <p:txBody>
          <a:bodyPr wrap="square">
            <a:spAutoFit/>
          </a:bodyPr>
          <a:lstStyle/>
          <a:p>
            <a:pPr indent="449580" algn="ctr">
              <a:lnSpc>
                <a:spcPct val="115000"/>
              </a:lnSpc>
              <a:spcAft>
                <a:spcPts val="1000"/>
              </a:spcAft>
              <a:buNone/>
            </a:pPr>
            <a:r>
              <a:rPr lang="ru-RU" sz="2400" b="1" dirty="0" err="1">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Нейроминутки</a:t>
            </a:r>
            <a:r>
              <a:rPr lang="ru-RU" sz="24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для работы над лексикой и грамматикой, связной речью. </a:t>
            </a:r>
            <a:endParaRPr lang="ru-RU" sz="24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id="{9517EBF0-8319-EE92-E2AB-4226C298E5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0707" y="1015739"/>
            <a:ext cx="4381696" cy="5842261"/>
          </a:xfrm>
          <a:prstGeom prst="rect">
            <a:avLst/>
          </a:prstGeom>
        </p:spPr>
      </p:pic>
      <p:sp>
        <p:nvSpPr>
          <p:cNvPr id="9" name="TextBox 8">
            <a:extLst>
              <a:ext uri="{FF2B5EF4-FFF2-40B4-BE49-F238E27FC236}">
                <a16:creationId xmlns:a16="http://schemas.microsoft.com/office/drawing/2014/main" id="{75BFE74F-CF26-FF1E-9222-DAB8C6761579}"/>
              </a:ext>
            </a:extLst>
          </p:cNvPr>
          <p:cNvSpPr txBox="1"/>
          <p:nvPr/>
        </p:nvSpPr>
        <p:spPr>
          <a:xfrm>
            <a:off x="197964" y="1310326"/>
            <a:ext cx="3695306" cy="3693319"/>
          </a:xfrm>
          <a:prstGeom prst="rect">
            <a:avLst/>
          </a:prstGeom>
          <a:noFill/>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По лексической теме «Одежда. Обувь»\ «Игрушки» я называю ребенку слово, например, «Мишка», он ищет это слово одновременно пальцами обеих рук в двух колонках (слева-черно-белая, справа –цветная) и проговаривает слово (вариаций игр много: один-много, назови ласково, придумай определение к слову, посчитай до 5: один мишка, два мишки, пять мишек, придумай предложение с этим словом)</a:t>
            </a:r>
            <a:endParaRPr lang="ru-RU" dirty="0"/>
          </a:p>
        </p:txBody>
      </p:sp>
    </p:spTree>
    <p:extLst>
      <p:ext uri="{BB962C8B-B14F-4D97-AF65-F5344CB8AC3E}">
        <p14:creationId xmlns:p14="http://schemas.microsoft.com/office/powerpoint/2010/main" val="2826210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1B2106A-368B-A898-B44E-C039E9BF72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8491" y="0"/>
            <a:ext cx="5402948" cy="6773529"/>
          </a:xfrm>
          <a:prstGeom prst="rect">
            <a:avLst/>
          </a:prstGeom>
        </p:spPr>
      </p:pic>
      <p:sp>
        <p:nvSpPr>
          <p:cNvPr id="5" name="TextBox 4">
            <a:extLst>
              <a:ext uri="{FF2B5EF4-FFF2-40B4-BE49-F238E27FC236}">
                <a16:creationId xmlns:a16="http://schemas.microsoft.com/office/drawing/2014/main" id="{1B0AB57F-C0F7-DC64-ED26-36691B458AFD}"/>
              </a:ext>
            </a:extLst>
          </p:cNvPr>
          <p:cNvSpPr txBox="1"/>
          <p:nvPr/>
        </p:nvSpPr>
        <p:spPr>
          <a:xfrm>
            <a:off x="386499" y="348793"/>
            <a:ext cx="2648933" cy="4401205"/>
          </a:xfrm>
          <a:prstGeom prst="rect">
            <a:avLst/>
          </a:prstGeom>
          <a:noFill/>
        </p:spPr>
        <p:txBody>
          <a:bodyPr wrap="square">
            <a:spAutoFit/>
          </a:bodyPr>
          <a:lstStyle/>
          <a:p>
            <a:r>
              <a:rPr lang="ru-RU" sz="2000" b="1" dirty="0">
                <a:solidFill>
                  <a:srgbClr val="000000"/>
                </a:solidFill>
                <a:latin typeface="Times New Roman" panose="02020603050405020304" pitchFamily="18" charset="0"/>
                <a:cs typeface="Times New Roman" panose="02020603050405020304" pitchFamily="18" charset="0"/>
              </a:rPr>
              <a:t>Лексическая тема «Зимующие птицы». Нужно прочитать предложения, заменив картинки словами в правильной форме. После прочтения покажи жесты, которые нарисованы рядом с предложениями двумя руками одновременно.</a:t>
            </a:r>
            <a:endParaRPr lang="ru-RU" sz="2000" b="1" dirty="0"/>
          </a:p>
        </p:txBody>
      </p:sp>
    </p:spTree>
    <p:extLst>
      <p:ext uri="{BB962C8B-B14F-4D97-AF65-F5344CB8AC3E}">
        <p14:creationId xmlns:p14="http://schemas.microsoft.com/office/powerpoint/2010/main" val="2126602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F09A765C-7897-A895-60FB-DC0203D3FB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9403" y="338186"/>
            <a:ext cx="4496583" cy="6181627"/>
          </a:xfrm>
          <a:prstGeom prst="rect">
            <a:avLst/>
          </a:prstGeom>
        </p:spPr>
      </p:pic>
      <p:pic>
        <p:nvPicPr>
          <p:cNvPr id="5" name="Рисунок 4">
            <a:extLst>
              <a:ext uri="{FF2B5EF4-FFF2-40B4-BE49-F238E27FC236}">
                <a16:creationId xmlns:a16="http://schemas.microsoft.com/office/drawing/2014/main" id="{90AE93DC-8DC7-C9BC-DDCA-AF7EB7DAC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41" y="338186"/>
            <a:ext cx="4334562" cy="6181627"/>
          </a:xfrm>
          <a:prstGeom prst="rect">
            <a:avLst/>
          </a:prstGeom>
        </p:spPr>
      </p:pic>
    </p:spTree>
    <p:extLst>
      <p:ext uri="{BB962C8B-B14F-4D97-AF65-F5344CB8AC3E}">
        <p14:creationId xmlns:p14="http://schemas.microsoft.com/office/powerpoint/2010/main" val="261515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665ECDC0-8525-39C7-2405-51CA9DA94C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7298" y="143759"/>
            <a:ext cx="4927862" cy="6570482"/>
          </a:xfrm>
          <a:prstGeom prst="rect">
            <a:avLst/>
          </a:prstGeom>
        </p:spPr>
      </p:pic>
      <p:sp>
        <p:nvSpPr>
          <p:cNvPr id="5" name="TextBox 4">
            <a:extLst>
              <a:ext uri="{FF2B5EF4-FFF2-40B4-BE49-F238E27FC236}">
                <a16:creationId xmlns:a16="http://schemas.microsoft.com/office/drawing/2014/main" id="{C531ADC9-5F81-4478-F4C7-F8A5EDF77980}"/>
              </a:ext>
            </a:extLst>
          </p:cNvPr>
          <p:cNvSpPr txBox="1"/>
          <p:nvPr/>
        </p:nvSpPr>
        <p:spPr>
          <a:xfrm>
            <a:off x="188536" y="320511"/>
            <a:ext cx="3440783" cy="3139321"/>
          </a:xfrm>
          <a:prstGeom prst="rect">
            <a:avLst/>
          </a:prstGeom>
          <a:noFill/>
        </p:spPr>
        <p:txBody>
          <a:bodyPr wrap="square">
            <a:spAutoFit/>
          </a:bodyPr>
          <a:lstStyle/>
          <a:p>
            <a:r>
              <a:rPr lang="ru-RU" sz="1800" b="1" dirty="0">
                <a:effectLst/>
                <a:latin typeface="Times New Roman" panose="02020603050405020304" pitchFamily="18" charset="0"/>
                <a:ea typeface="Calibri" panose="020F0502020204030204" pitchFamily="34" charset="0"/>
              </a:rPr>
              <a:t>Игра «Лестница»</a:t>
            </a:r>
          </a:p>
          <a:p>
            <a:r>
              <a:rPr lang="ru-RU" b="1" dirty="0">
                <a:latin typeface="Times New Roman" panose="02020603050405020304" pitchFamily="18" charset="0"/>
                <a:ea typeface="Calibri" panose="020F0502020204030204" pitchFamily="34" charset="0"/>
              </a:rPr>
              <a:t>Задача:</a:t>
            </a:r>
            <a:r>
              <a:rPr lang="ru-RU" dirty="0">
                <a:latin typeface="Times New Roman" panose="02020603050405020304" pitchFamily="18" charset="0"/>
                <a:ea typeface="Calibri" panose="020F0502020204030204" pitchFamily="34" charset="0"/>
              </a:rPr>
              <a:t> повторение лево-право, закрепление предлогов (над, под, между), низ-верх, середина.</a:t>
            </a:r>
          </a:p>
          <a:p>
            <a:r>
              <a:rPr lang="ru-RU" b="1" dirty="0">
                <a:latin typeface="Times New Roman" panose="02020603050405020304" pitchFamily="18" charset="0"/>
                <a:ea typeface="Calibri" panose="020F0502020204030204" pitchFamily="34" charset="0"/>
              </a:rPr>
              <a:t>Пример:</a:t>
            </a:r>
            <a:r>
              <a:rPr lang="ru-RU" dirty="0">
                <a:latin typeface="Times New Roman" panose="02020603050405020304" pitchFamily="18" charset="0"/>
                <a:ea typeface="Calibri" panose="020F0502020204030204" pitchFamily="34" charset="0"/>
              </a:rPr>
              <a:t> Возьми правой рукой пчелу и поставь ее на нижнюю ступеньку, возьми левой рукой кошку и поставь ее над пчелой, возьми обеими руками собаку и поставь ее на верхнюю ступень и т.д.</a:t>
            </a:r>
            <a:endParaRPr lang="ru-RU" dirty="0"/>
          </a:p>
        </p:txBody>
      </p:sp>
    </p:spTree>
    <p:extLst>
      <p:ext uri="{BB962C8B-B14F-4D97-AF65-F5344CB8AC3E}">
        <p14:creationId xmlns:p14="http://schemas.microsoft.com/office/powerpoint/2010/main" val="2043723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8BA23D0-C050-CD81-8CCD-525A2DCFF4EB}"/>
            </a:ext>
          </a:extLst>
        </p:cNvPr>
        <p:cNvGrpSpPr/>
        <p:nvPr/>
      </p:nvGrpSpPr>
      <p:grpSpPr>
        <a:xfrm>
          <a:off x="0" y="0"/>
          <a:ext cx="0" cy="0"/>
          <a:chOff x="0" y="0"/>
          <a:chExt cx="0" cy="0"/>
        </a:xfrm>
      </p:grpSpPr>
      <p:sp>
        <p:nvSpPr>
          <p:cNvPr id="6" name="Заголовок 5">
            <a:extLst>
              <a:ext uri="{FF2B5EF4-FFF2-40B4-BE49-F238E27FC236}">
                <a16:creationId xmlns:a16="http://schemas.microsoft.com/office/drawing/2014/main" id="{46154EE9-9A01-9F98-8DA5-41F8CB5E1E33}"/>
              </a:ext>
            </a:extLst>
          </p:cNvPr>
          <p:cNvSpPr>
            <a:spLocks noGrp="1"/>
          </p:cNvSpPr>
          <p:nvPr>
            <p:ph type="ctrTitle"/>
          </p:nvPr>
        </p:nvSpPr>
        <p:spPr>
          <a:xfrm rot="10800000" flipV="1">
            <a:off x="0" y="3641339"/>
            <a:ext cx="8859847" cy="374480"/>
          </a:xfrm>
        </p:spPr>
        <p:txBody>
          <a:bodyPr rtlCol="0">
            <a:noAutofit/>
          </a:bodyPr>
          <a:lstStyle/>
          <a:p>
            <a:r>
              <a:rPr lang="ru-RU" sz="2800" b="1" dirty="0" err="1">
                <a:solidFill>
                  <a:schemeClr val="tx1"/>
                </a:solidFill>
              </a:rPr>
              <a:t>Нейроигры</a:t>
            </a:r>
            <a:r>
              <a:rPr lang="ru-RU" sz="2800" dirty="0">
                <a:solidFill>
                  <a:schemeClr val="tx1"/>
                </a:solidFill>
              </a:rPr>
              <a:t> – различные телесноориентированные упражнения, которые позволяют через тело воздействовать на мозговые структуры ребенка, вследствие чего происходит активизация головного мозга, повышение его функциональности, пластичности, развития уровня внимания, мышления, памяти, процессов восприятия, пространственных представлений и процессов саморегуляции, влияет на развитие мелкой и общей моторики</a:t>
            </a:r>
            <a:r>
              <a:rPr lang="ru-RU" dirty="0"/>
              <a:t>.</a:t>
            </a:r>
            <a:br>
              <a:rPr lang="ru-RU" dirty="0"/>
            </a:br>
            <a:r>
              <a:rPr lang="ru-RU" sz="2800" b="1" dirty="0" err="1">
                <a:solidFill>
                  <a:schemeClr val="tx1"/>
                </a:solidFill>
              </a:rPr>
              <a:t>Нейроминутки</a:t>
            </a:r>
            <a:r>
              <a:rPr lang="ru-RU" sz="2800" b="1" dirty="0">
                <a:solidFill>
                  <a:schemeClr val="tx1"/>
                </a:solidFill>
              </a:rPr>
              <a:t> </a:t>
            </a:r>
            <a:r>
              <a:rPr lang="ru-RU" sz="2800" dirty="0">
                <a:solidFill>
                  <a:schemeClr val="tx1"/>
                </a:solidFill>
              </a:rPr>
              <a:t>- Это короткие, интенсивные блоки упражнений (от 1 до 3 минут), направленные на активацию мозговой деятельности, переключение внимания и закрепление нейронных связей. Это своего рода «зарядка» для мозга, которую мы встраиваем прямо в структуру занятия</a:t>
            </a:r>
            <a:r>
              <a:rPr lang="ru-RU" dirty="0">
                <a:solidFill>
                  <a:schemeClr val="tx1"/>
                </a:solidFill>
              </a:rPr>
              <a:t>.</a:t>
            </a:r>
            <a:br>
              <a:rPr lang="ru-RU" dirty="0">
                <a:solidFill>
                  <a:schemeClr val="tx1"/>
                </a:solidFill>
              </a:rPr>
            </a:br>
            <a:r>
              <a:rPr lang="ru-RU" dirty="0"/>
              <a:t> </a:t>
            </a:r>
            <a:br>
              <a:rPr lang="ru-RU" dirty="0"/>
            </a:br>
            <a:endParaRPr lang="ru-RU" sz="3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2540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2BDFFE0-1612-B62B-2E15-74B6BDCE9643}"/>
              </a:ext>
            </a:extLst>
          </p:cNvPr>
          <p:cNvSpPr txBox="1"/>
          <p:nvPr/>
        </p:nvSpPr>
        <p:spPr>
          <a:xfrm>
            <a:off x="593889" y="678730"/>
            <a:ext cx="7786539" cy="5622886"/>
          </a:xfrm>
          <a:prstGeom prst="rect">
            <a:avLst/>
          </a:prstGeom>
          <a:noFill/>
        </p:spPr>
        <p:txBody>
          <a:bodyPr wrap="square">
            <a:spAutoFit/>
          </a:bodyPr>
          <a:lstStyle/>
          <a:p>
            <a:pPr indent="449580" algn="ctr">
              <a:buNone/>
            </a:pPr>
            <a:r>
              <a:rPr lang="ru-RU" sz="2000" b="1" dirty="0" err="1">
                <a:solidFill>
                  <a:srgbClr val="000000"/>
                </a:solidFill>
                <a:effectLst/>
                <a:latin typeface="Times New Roman" panose="02020603050405020304" pitchFamily="18" charset="0"/>
                <a:ea typeface="Times New Roman" panose="02020603050405020304" pitchFamily="18" charset="0"/>
              </a:rPr>
              <a:t>Нейрогимнастика</a:t>
            </a:r>
            <a:r>
              <a:rPr lang="ru-RU" sz="2000" b="1" dirty="0">
                <a:solidFill>
                  <a:srgbClr val="000000"/>
                </a:solidFill>
                <a:effectLst/>
                <a:latin typeface="Times New Roman" panose="02020603050405020304" pitchFamily="18" charset="0"/>
                <a:ea typeface="Times New Roman" panose="02020603050405020304" pitchFamily="18" charset="0"/>
              </a:rPr>
              <a:t> помогает детям:</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стимулировать развитие мыслительной деятельности;</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улучшить память и развить способности к быстрому воспроизведению информации;</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снизить утомляемость на занятиях и уроках, повысить работоспособность;</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улучшить мелкую и крупную моторику, ловкость кистей;</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развить способность к выполнению симметричных и асимметричных движений;</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укрепить вестибулярный аппарат;</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развить подвижность плечевого пояса;</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снять стресс и напряжение;</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предотвратить нарушения, связанные с восприятием пространства и времени.</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улучшить внимание, развитие речи, мелкой моторики;</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развить синхронную работу правого и левого полушарий;</a:t>
            </a:r>
            <a:endParaRPr lang="ru-RU" sz="2000" dirty="0">
              <a:effectLst/>
              <a:latin typeface="Times New Roman" panose="02020603050405020304" pitchFamily="18" charset="0"/>
              <a:ea typeface="Times New Roman" panose="02020603050405020304" pitchFamily="18" charset="0"/>
            </a:endParaRPr>
          </a:p>
          <a:p>
            <a:pPr indent="449580">
              <a:buNone/>
            </a:pPr>
            <a:r>
              <a:rPr lang="ru-RU" sz="2000" dirty="0">
                <a:solidFill>
                  <a:srgbClr val="000000"/>
                </a:solidFill>
                <a:effectLst/>
                <a:latin typeface="Times New Roman" panose="02020603050405020304" pitchFamily="18" charset="0"/>
                <a:ea typeface="Times New Roman" panose="02020603050405020304" pitchFamily="18" charset="0"/>
              </a:rPr>
              <a:t>-        выявить скрытые возможности мозга.</a:t>
            </a:r>
            <a:endParaRPr lang="ru-RU" sz="2000" dirty="0">
              <a:effectLst/>
              <a:latin typeface="Times New Roman" panose="02020603050405020304" pitchFamily="18" charset="0"/>
              <a:ea typeface="Times New Roman" panose="02020603050405020304" pitchFamily="18" charset="0"/>
            </a:endParaRPr>
          </a:p>
          <a:p>
            <a:pPr indent="449580">
              <a:lnSpc>
                <a:spcPct val="115000"/>
              </a:lnSpc>
              <a:spcAft>
                <a:spcPts val="1000"/>
              </a:spcAft>
              <a:buNone/>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9396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C4472E-80D4-7185-0843-57838CF3E967}"/>
              </a:ext>
            </a:extLst>
          </p:cNvPr>
          <p:cNvSpPr txBox="1"/>
          <p:nvPr/>
        </p:nvSpPr>
        <p:spPr>
          <a:xfrm>
            <a:off x="1498862" y="2479251"/>
            <a:ext cx="6014300" cy="1938992"/>
          </a:xfrm>
          <a:prstGeom prst="rect">
            <a:avLst/>
          </a:prstGeom>
          <a:noFill/>
        </p:spPr>
        <p:txBody>
          <a:bodyPr wrap="square" rtlCol="0">
            <a:spAutoFit/>
          </a:bodyPr>
          <a:lstStyle/>
          <a:p>
            <a:pPr algn="ctr"/>
            <a:r>
              <a:rPr lang="ru-RU" sz="4000" b="1" dirty="0">
                <a:ln/>
                <a:solidFill>
                  <a:srgbClr val="C00000"/>
                </a:solidFill>
                <a:latin typeface="Arial" panose="020B0604020202020204" pitchFamily="34" charset="0"/>
                <a:ea typeface="Calibri" panose="020F0502020204030204" pitchFamily="34" charset="0"/>
                <a:cs typeface="Arial" panose="020B0604020202020204" pitchFamily="34" charset="0"/>
              </a:rPr>
              <a:t>Уважаемые коллеги, </a:t>
            </a:r>
          </a:p>
          <a:p>
            <a:pPr algn="ctr"/>
            <a:r>
              <a:rPr lang="ru-RU" sz="4000" b="1" dirty="0">
                <a:ln/>
                <a:solidFill>
                  <a:srgbClr val="C00000"/>
                </a:solidFill>
                <a:latin typeface="Arial" panose="020B0604020202020204" pitchFamily="34" charset="0"/>
                <a:ea typeface="Calibri" panose="020F0502020204030204" pitchFamily="34" charset="0"/>
                <a:cs typeface="Arial" panose="020B0604020202020204" pitchFamily="34" charset="0"/>
              </a:rPr>
              <a:t>спасибо за внимание!</a:t>
            </a:r>
            <a:endParaRPr lang="ru-RU" sz="4000" b="1" dirty="0">
              <a:ln/>
              <a:solidFill>
                <a:srgbClr val="C00000"/>
              </a:solidFill>
              <a:latin typeface="Arial" panose="020B0604020202020204" pitchFamily="34" charset="0"/>
              <a:cs typeface="Arial" panose="020B0604020202020204" pitchFamily="34" charset="0"/>
            </a:endParaRPr>
          </a:p>
          <a:p>
            <a:endParaRPr lang="ru-RU" sz="4000" dirty="0"/>
          </a:p>
        </p:txBody>
      </p:sp>
    </p:spTree>
    <p:extLst>
      <p:ext uri="{BB962C8B-B14F-4D97-AF65-F5344CB8AC3E}">
        <p14:creationId xmlns:p14="http://schemas.microsoft.com/office/powerpoint/2010/main" val="3377336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58E4F8B-FE73-DB4A-D993-46BC3EEE4D4A}"/>
            </a:ext>
          </a:extLst>
        </p:cNvPr>
        <p:cNvGrpSpPr/>
        <p:nvPr/>
      </p:nvGrpSpPr>
      <p:grpSpPr>
        <a:xfrm>
          <a:off x="0" y="0"/>
          <a:ext cx="0" cy="0"/>
          <a:chOff x="0" y="0"/>
          <a:chExt cx="0" cy="0"/>
        </a:xfrm>
      </p:grpSpPr>
      <p:sp>
        <p:nvSpPr>
          <p:cNvPr id="6" name="Заголовок 5">
            <a:extLst>
              <a:ext uri="{FF2B5EF4-FFF2-40B4-BE49-F238E27FC236}">
                <a16:creationId xmlns:a16="http://schemas.microsoft.com/office/drawing/2014/main" id="{E7381DDD-C187-6E41-76AA-42CB4F416FA0}"/>
              </a:ext>
            </a:extLst>
          </p:cNvPr>
          <p:cNvSpPr>
            <a:spLocks noGrp="1"/>
          </p:cNvSpPr>
          <p:nvPr>
            <p:ph type="ctrTitle"/>
          </p:nvPr>
        </p:nvSpPr>
        <p:spPr>
          <a:xfrm>
            <a:off x="0" y="122548"/>
            <a:ext cx="8944689" cy="6735452"/>
          </a:xfrm>
        </p:spPr>
        <p:txBody>
          <a:bodyPr rtlCol="0">
            <a:noAutofit/>
          </a:bodyPr>
          <a:lstStyle/>
          <a:p>
            <a:r>
              <a:rPr lang="ru-RU" sz="3600" b="1" dirty="0"/>
              <a:t>Преимущества использования </a:t>
            </a:r>
            <a:r>
              <a:rPr lang="ru-RU" sz="3600" b="1" dirty="0" err="1"/>
              <a:t>нейроигр</a:t>
            </a:r>
            <a:r>
              <a:rPr lang="ru-RU" sz="3600" b="1" dirty="0"/>
              <a:t>:</a:t>
            </a:r>
            <a:br>
              <a:rPr lang="ru-RU" sz="3600" b="1" dirty="0"/>
            </a:br>
            <a:br>
              <a:rPr lang="ru-RU" sz="2400" b="1" dirty="0"/>
            </a:br>
            <a:r>
              <a:rPr lang="ru-RU" sz="2400" b="1" dirty="0"/>
              <a:t>-</a:t>
            </a:r>
            <a:r>
              <a:rPr lang="ru-RU" sz="2400" dirty="0"/>
              <a:t>игровая форма обучения, </a:t>
            </a:r>
            <a:br>
              <a:rPr lang="ru-RU" sz="2400" dirty="0"/>
            </a:br>
            <a:r>
              <a:rPr lang="ru-RU" sz="2400" dirty="0"/>
              <a:t>-эмоциональная привлекательность, </a:t>
            </a:r>
            <a:br>
              <a:rPr lang="ru-RU" sz="2400" dirty="0"/>
            </a:br>
            <a:r>
              <a:rPr lang="ru-RU" sz="2400" dirty="0"/>
              <a:t>-многофункциональность </a:t>
            </a:r>
            <a:br>
              <a:rPr lang="ru-RU" sz="2400" dirty="0"/>
            </a:br>
            <a:r>
              <a:rPr lang="ru-RU" sz="2400" dirty="0"/>
              <a:t>-автоматизация звука в сочетании с двигательной активностью, а не статичное выполнение заданий только за столом, </a:t>
            </a:r>
            <a:br>
              <a:rPr lang="ru-RU" sz="2400" dirty="0"/>
            </a:br>
            <a:r>
              <a:rPr lang="ru-RU" sz="2400" dirty="0"/>
              <a:t>-формирование партнерского взаимодействия между ребенком и учителем-логопедом. </a:t>
            </a:r>
            <a:br>
              <a:rPr lang="ru-RU" sz="2400" dirty="0"/>
            </a:br>
            <a:r>
              <a:rPr lang="ru-RU" sz="2400" dirty="0"/>
              <a:t>-ребенок учится чувствовать свое тело и пространство вокруг, развивать зрительно-моторную координацию, слуховое и зрительное внимание, графические и двигательные навыки, а также формировать правильное взаимодействие рук и ног. </a:t>
            </a:r>
            <a:br>
              <a:rPr lang="ru-RU" sz="2400" dirty="0"/>
            </a:br>
            <a:r>
              <a:rPr lang="ru-RU" sz="2400" dirty="0"/>
              <a:t>Плюс этих упражнений в том, что их можно выполнять практически в любом месте.</a:t>
            </a:r>
            <a:br>
              <a:rPr lang="ru-RU" sz="2400" dirty="0"/>
            </a:br>
            <a:endParaRPr lang="ru-RU" sz="2400" b="1" dirty="0">
              <a:solidFill>
                <a:srgbClr val="002060"/>
              </a:solidFill>
              <a:latin typeface="Arial" panose="020B0604020202020204" pitchFamily="34" charset="0"/>
              <a:cs typeface="Arial" panose="020B0604020202020204" pitchFamily="34" charset="0"/>
            </a:endParaRPr>
          </a:p>
        </p:txBody>
      </p:sp>
      <p:pic>
        <p:nvPicPr>
          <p:cNvPr id="2" name="Рисунок 1">
            <a:extLst>
              <a:ext uri="{FF2B5EF4-FFF2-40B4-BE49-F238E27FC236}">
                <a16:creationId xmlns:a16="http://schemas.microsoft.com/office/drawing/2014/main" id="{671929ED-D619-A25E-74AF-786E8887CB42}"/>
              </a:ext>
            </a:extLst>
          </p:cNvPr>
          <p:cNvPicPr>
            <a:picLocks noChangeAspect="1"/>
          </p:cNvPicPr>
          <p:nvPr/>
        </p:nvPicPr>
        <p:blipFill rotWithShape="1">
          <a:blip r:embed="rId3" cstate="print"/>
          <a:srcRect l="30270" r="24331"/>
          <a:stretch/>
        </p:blipFill>
        <p:spPr>
          <a:xfrm flipH="1">
            <a:off x="1085431" y="814914"/>
            <a:ext cx="1167575" cy="1880723"/>
          </a:xfrm>
          <a:prstGeom prst="rect">
            <a:avLst/>
          </a:prstGeom>
        </p:spPr>
      </p:pic>
    </p:spTree>
    <p:extLst>
      <p:ext uri="{BB962C8B-B14F-4D97-AF65-F5344CB8AC3E}">
        <p14:creationId xmlns:p14="http://schemas.microsoft.com/office/powerpoint/2010/main" val="2195071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48DB87F-4097-9060-BEC5-721B1647DD11}"/>
            </a:ext>
          </a:extLst>
        </p:cNvPr>
        <p:cNvGrpSpPr/>
        <p:nvPr/>
      </p:nvGrpSpPr>
      <p:grpSpPr>
        <a:xfrm>
          <a:off x="0" y="0"/>
          <a:ext cx="0" cy="0"/>
          <a:chOff x="0" y="0"/>
          <a:chExt cx="0" cy="0"/>
        </a:xfrm>
      </p:grpSpPr>
      <p:sp>
        <p:nvSpPr>
          <p:cNvPr id="6" name="Заголовок 5">
            <a:extLst>
              <a:ext uri="{FF2B5EF4-FFF2-40B4-BE49-F238E27FC236}">
                <a16:creationId xmlns:a16="http://schemas.microsoft.com/office/drawing/2014/main" id="{2F9E0CEF-B7B9-8D72-F317-B2E6B006ED7A}"/>
              </a:ext>
            </a:extLst>
          </p:cNvPr>
          <p:cNvSpPr>
            <a:spLocks noGrp="1"/>
          </p:cNvSpPr>
          <p:nvPr>
            <p:ph type="ctrTitle"/>
          </p:nvPr>
        </p:nvSpPr>
        <p:spPr>
          <a:xfrm>
            <a:off x="519827" y="1112640"/>
            <a:ext cx="8424862" cy="1431672"/>
          </a:xfrm>
        </p:spPr>
        <p:txBody>
          <a:bodyPr rtlCol="0">
            <a:noAutofit/>
          </a:bodyPr>
          <a:lstStyle/>
          <a:p>
            <a:r>
              <a:rPr lang="ru-RU" sz="3200" b="1" dirty="0">
                <a:solidFill>
                  <a:srgbClr val="002060"/>
                </a:solidFill>
                <a:latin typeface="Arial" panose="020B0604020202020204" pitchFamily="34" charset="0"/>
                <a:cs typeface="Arial" panose="020B0604020202020204" pitchFamily="34" charset="0"/>
              </a:rPr>
              <a:t>ТЕКСТ</a:t>
            </a:r>
            <a:endParaRPr lang="ru-RU" sz="3600" b="1" dirty="0">
              <a:solidFill>
                <a:srgbClr val="002060"/>
              </a:solidFill>
              <a:latin typeface="Arial" panose="020B0604020202020204" pitchFamily="34" charset="0"/>
              <a:cs typeface="Arial" panose="020B0604020202020204" pitchFamily="34" charset="0"/>
            </a:endParaRPr>
          </a:p>
        </p:txBody>
      </p:sp>
      <p:pic>
        <p:nvPicPr>
          <p:cNvPr id="2" name="Рисунок 1">
            <a:extLst>
              <a:ext uri="{FF2B5EF4-FFF2-40B4-BE49-F238E27FC236}">
                <a16:creationId xmlns:a16="http://schemas.microsoft.com/office/drawing/2014/main" id="{6D30A058-432B-2595-65B2-D36182F922FC}"/>
              </a:ext>
            </a:extLst>
          </p:cNvPr>
          <p:cNvPicPr>
            <a:picLocks noChangeAspect="1"/>
          </p:cNvPicPr>
          <p:nvPr/>
        </p:nvPicPr>
        <p:blipFill rotWithShape="1">
          <a:blip r:embed="rId3" cstate="print"/>
          <a:srcRect l="30270" r="24331"/>
          <a:stretch/>
        </p:blipFill>
        <p:spPr>
          <a:xfrm flipH="1">
            <a:off x="892365" y="4191139"/>
            <a:ext cx="1366090" cy="2366633"/>
          </a:xfrm>
          <a:prstGeom prst="rect">
            <a:avLst/>
          </a:prstGeom>
        </p:spPr>
      </p:pic>
      <p:pic>
        <p:nvPicPr>
          <p:cNvPr id="4" name="Рисунок 3">
            <a:extLst>
              <a:ext uri="{FF2B5EF4-FFF2-40B4-BE49-F238E27FC236}">
                <a16:creationId xmlns:a16="http://schemas.microsoft.com/office/drawing/2014/main" id="{B6D50ED3-7AF7-CF23-63B2-E6CB3E0C49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7" y="0"/>
            <a:ext cx="9128125" cy="6858000"/>
          </a:xfrm>
          <a:prstGeom prst="rect">
            <a:avLst/>
          </a:prstGeom>
        </p:spPr>
      </p:pic>
    </p:spTree>
    <p:extLst>
      <p:ext uri="{BB962C8B-B14F-4D97-AF65-F5344CB8AC3E}">
        <p14:creationId xmlns:p14="http://schemas.microsoft.com/office/powerpoint/2010/main" val="2036843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DB656D4-34A3-2C52-7107-1EEFFDC0634A}"/>
            </a:ext>
          </a:extLst>
        </p:cNvPr>
        <p:cNvGrpSpPr/>
        <p:nvPr/>
      </p:nvGrpSpPr>
      <p:grpSpPr>
        <a:xfrm>
          <a:off x="0" y="0"/>
          <a:ext cx="0" cy="0"/>
          <a:chOff x="0" y="0"/>
          <a:chExt cx="0" cy="0"/>
        </a:xfrm>
      </p:grpSpPr>
      <p:sp>
        <p:nvSpPr>
          <p:cNvPr id="6" name="Заголовок 5">
            <a:extLst>
              <a:ext uri="{FF2B5EF4-FFF2-40B4-BE49-F238E27FC236}">
                <a16:creationId xmlns:a16="http://schemas.microsoft.com/office/drawing/2014/main" id="{A4E0B2D6-4F10-D6C8-4204-EA1B77D65881}"/>
              </a:ext>
            </a:extLst>
          </p:cNvPr>
          <p:cNvSpPr>
            <a:spLocks noGrp="1"/>
          </p:cNvSpPr>
          <p:nvPr>
            <p:ph type="ctrTitle"/>
          </p:nvPr>
        </p:nvSpPr>
        <p:spPr>
          <a:xfrm>
            <a:off x="471341" y="2469822"/>
            <a:ext cx="8323868" cy="74489"/>
          </a:xfrm>
        </p:spPr>
        <p:txBody>
          <a:bodyPr rtlCol="0">
            <a:noAutofit/>
          </a:bodyPr>
          <a:lstStyle/>
          <a:p>
            <a:r>
              <a:rPr lang="ru-RU" sz="5400" b="1" i="1" dirty="0">
                <a:solidFill>
                  <a:schemeClr val="accent6">
                    <a:lumMod val="75000"/>
                  </a:schemeClr>
                </a:solidFill>
              </a:rPr>
              <a:t>А вам интересно узнать, какое у вас ведущее полушарие? </a:t>
            </a:r>
          </a:p>
        </p:txBody>
      </p:sp>
      <p:pic>
        <p:nvPicPr>
          <p:cNvPr id="4" name="Рисунок 3">
            <a:extLst>
              <a:ext uri="{FF2B5EF4-FFF2-40B4-BE49-F238E27FC236}">
                <a16:creationId xmlns:a16="http://schemas.microsoft.com/office/drawing/2014/main" id="{C2D5260D-44C4-A2C8-CC1B-3ED4A5967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0210" y="3746438"/>
            <a:ext cx="2347275" cy="2972902"/>
          </a:xfrm>
          <a:prstGeom prst="rect">
            <a:avLst/>
          </a:prstGeom>
        </p:spPr>
      </p:pic>
    </p:spTree>
    <p:extLst>
      <p:ext uri="{BB962C8B-B14F-4D97-AF65-F5344CB8AC3E}">
        <p14:creationId xmlns:p14="http://schemas.microsoft.com/office/powerpoint/2010/main" val="3601770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5509169-3C40-0909-600A-2DD7172EC295}"/>
              </a:ext>
            </a:extLst>
          </p:cNvPr>
          <p:cNvSpPr>
            <a:spLocks noGrp="1"/>
          </p:cNvSpPr>
          <p:nvPr>
            <p:ph type="ctrTitle"/>
          </p:nvPr>
        </p:nvSpPr>
        <p:spPr>
          <a:xfrm>
            <a:off x="725862" y="1470581"/>
            <a:ext cx="7833675" cy="5005633"/>
          </a:xfrm>
        </p:spPr>
        <p:txBody>
          <a:bodyPr/>
          <a:lstStyle/>
          <a:p>
            <a:r>
              <a:rPr lang="ru-RU" sz="3200" b="1" i="1" dirty="0">
                <a:solidFill>
                  <a:schemeClr val="tx1"/>
                </a:solidFill>
                <a:latin typeface="+mn-lt"/>
              </a:rPr>
              <a:t>Как я использую в  своей работе </a:t>
            </a:r>
            <a:r>
              <a:rPr lang="ru-RU" sz="3200" b="1" i="1" dirty="0" err="1">
                <a:solidFill>
                  <a:schemeClr val="tx1"/>
                </a:solidFill>
                <a:latin typeface="+mn-lt"/>
              </a:rPr>
              <a:t>нейроминутки</a:t>
            </a:r>
            <a:r>
              <a:rPr lang="ru-RU" sz="3200" b="1" i="1" dirty="0">
                <a:solidFill>
                  <a:schemeClr val="tx1"/>
                </a:solidFill>
                <a:latin typeface="+mn-lt"/>
              </a:rPr>
              <a:t>?</a:t>
            </a:r>
            <a:br>
              <a:rPr lang="ru-RU" sz="3200" b="1" i="1" dirty="0">
                <a:solidFill>
                  <a:schemeClr val="tx1"/>
                </a:solidFill>
                <a:latin typeface="+mn-lt"/>
              </a:rPr>
            </a:br>
            <a:r>
              <a:rPr lang="ru-RU" dirty="0"/>
              <a:t>-вступление к занятию</a:t>
            </a:r>
            <a:br>
              <a:rPr lang="ru-RU" dirty="0"/>
            </a:br>
            <a:r>
              <a:rPr lang="ru-RU" dirty="0"/>
              <a:t>-переход между этапами занятия</a:t>
            </a:r>
            <a:br>
              <a:rPr lang="ru-RU" dirty="0"/>
            </a:br>
            <a:r>
              <a:rPr lang="ru-RU" b="1" dirty="0">
                <a:solidFill>
                  <a:schemeClr val="tx1"/>
                </a:solidFill>
              </a:rPr>
              <a:t>В самом занятии: </a:t>
            </a:r>
            <a:br>
              <a:rPr lang="ru-RU" b="1" dirty="0">
                <a:solidFill>
                  <a:schemeClr val="tx1"/>
                </a:solidFill>
              </a:rPr>
            </a:br>
            <a:r>
              <a:rPr lang="ru-RU" dirty="0"/>
              <a:t>- в развитии речевого дыхания </a:t>
            </a:r>
            <a:br>
              <a:rPr lang="ru-RU" dirty="0"/>
            </a:br>
            <a:r>
              <a:rPr lang="ru-RU" dirty="0"/>
              <a:t>-в артикуляционной гимнастике</a:t>
            </a:r>
            <a:br>
              <a:rPr lang="ru-RU" dirty="0"/>
            </a:br>
            <a:r>
              <a:rPr lang="ru-RU" dirty="0"/>
              <a:t>-при постановке звука</a:t>
            </a:r>
            <a:br>
              <a:rPr lang="ru-RU" dirty="0"/>
            </a:br>
            <a:r>
              <a:rPr lang="ru-RU" dirty="0"/>
              <a:t>-при автоматизации звука в слогах, словах, чистоговорках</a:t>
            </a:r>
            <a:br>
              <a:rPr lang="ru-RU" dirty="0"/>
            </a:br>
            <a:r>
              <a:rPr lang="ru-RU" dirty="0"/>
              <a:t>-при изучении лексики и грамматики, в развитии связной речи</a:t>
            </a:r>
            <a:br>
              <a:rPr lang="ru-RU" dirty="0"/>
            </a:br>
            <a:br>
              <a:rPr lang="ru-RU" dirty="0"/>
            </a:br>
            <a:endParaRPr lang="ru-RU" sz="3200" b="1" dirty="0">
              <a:solidFill>
                <a:schemeClr val="tx1"/>
              </a:solidFill>
              <a:latin typeface="+mn-lt"/>
            </a:endParaRPr>
          </a:p>
        </p:txBody>
      </p:sp>
    </p:spTree>
    <p:extLst>
      <p:ext uri="{BB962C8B-B14F-4D97-AF65-F5344CB8AC3E}">
        <p14:creationId xmlns:p14="http://schemas.microsoft.com/office/powerpoint/2010/main" val="51175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51A455-920D-BD1E-A6E0-2491D7903B03}"/>
              </a:ext>
            </a:extLst>
          </p:cNvPr>
          <p:cNvSpPr txBox="1"/>
          <p:nvPr/>
        </p:nvSpPr>
        <p:spPr>
          <a:xfrm>
            <a:off x="282804" y="1"/>
            <a:ext cx="8766928" cy="8309967"/>
          </a:xfrm>
          <a:prstGeom prst="rect">
            <a:avLst/>
          </a:prstGeom>
          <a:noFill/>
        </p:spPr>
        <p:txBody>
          <a:bodyPr wrap="square">
            <a:spAutoFit/>
          </a:bodyPr>
          <a:lstStyle/>
          <a:p>
            <a:pPr lvl="0"/>
            <a:r>
              <a:rPr lang="ru-RU" sz="2800" b="1" dirty="0" err="1">
                <a:solidFill>
                  <a:srgbClr val="7030A0"/>
                </a:solidFill>
                <a:effectLst/>
                <a:latin typeface="+mj-lt"/>
                <a:ea typeface="Times New Roman" panose="02020603050405020304" pitchFamily="18" charset="0"/>
              </a:rPr>
              <a:t>Нейроминутки</a:t>
            </a:r>
            <a:r>
              <a:rPr lang="ru-RU" sz="2800" b="1" dirty="0">
                <a:solidFill>
                  <a:srgbClr val="7030A0"/>
                </a:solidFill>
                <a:effectLst/>
                <a:latin typeface="+mj-lt"/>
                <a:ea typeface="Times New Roman" panose="02020603050405020304" pitchFamily="18" charset="0"/>
              </a:rPr>
              <a:t> для «разминки» мозга (в начале занятия), они же могут использоваться для перехода от одного этапа к другому</a:t>
            </a:r>
          </a:p>
          <a:p>
            <a:pPr lvl="0"/>
            <a:r>
              <a:rPr lang="ru-RU" sz="2400" b="1" dirty="0">
                <a:solidFill>
                  <a:srgbClr val="00B050"/>
                </a:solidFill>
                <a:ea typeface="Times New Roman" panose="02020603050405020304" pitchFamily="18" charset="0"/>
              </a:rPr>
              <a:t>**</a:t>
            </a:r>
            <a:r>
              <a:rPr lang="ru-RU" sz="2400" b="1" dirty="0" err="1">
                <a:solidFill>
                  <a:srgbClr val="00B050"/>
                </a:solidFill>
                <a:ea typeface="Times New Roman" panose="02020603050405020304" pitchFamily="18" charset="0"/>
              </a:rPr>
              <a:t>Нейроприветствие</a:t>
            </a:r>
            <a:endParaRPr lang="ru-RU" sz="2400" b="1" dirty="0">
              <a:solidFill>
                <a:srgbClr val="00B050"/>
              </a:solidFill>
              <a:ea typeface="Times New Roman" panose="02020603050405020304" pitchFamily="18" charset="0"/>
            </a:endParaRPr>
          </a:p>
          <a:p>
            <a:pPr lvl="0"/>
            <a:r>
              <a:rPr lang="ru-RU" sz="2400" b="1" dirty="0">
                <a:solidFill>
                  <a:srgbClr val="00B050"/>
                </a:solidFill>
                <a:latin typeface="+mj-lt"/>
              </a:rPr>
              <a:t>**Упражнение «Ухо-Нос»</a:t>
            </a:r>
          </a:p>
          <a:p>
            <a:pPr lvl="0"/>
            <a:r>
              <a:rPr lang="ru-RU" sz="2400" b="1" dirty="0">
                <a:solidFill>
                  <a:srgbClr val="00B050"/>
                </a:solidFill>
              </a:rPr>
              <a:t>**Упражнение «Кулак-Ребро-Ладонь». </a:t>
            </a:r>
          </a:p>
          <a:p>
            <a:pPr lvl="0"/>
            <a:r>
              <a:rPr lang="ru-RU" sz="2400" b="1" i="1" dirty="0">
                <a:solidFill>
                  <a:srgbClr val="00B050"/>
                </a:solidFill>
              </a:rPr>
              <a:t>**Упражнение «Жаба»</a:t>
            </a:r>
          </a:p>
          <a:p>
            <a:pPr lvl="0"/>
            <a:r>
              <a:rPr lang="ru-RU" sz="2400" b="1" i="1" dirty="0">
                <a:solidFill>
                  <a:srgbClr val="00B050"/>
                </a:solidFill>
              </a:rPr>
              <a:t>**Упражнение «Кольцо» </a:t>
            </a:r>
          </a:p>
          <a:p>
            <a:r>
              <a:rPr lang="ru-RU" sz="2400" b="1" i="1" dirty="0">
                <a:solidFill>
                  <a:srgbClr val="00B050"/>
                </a:solidFill>
              </a:rPr>
              <a:t>**Упражнение «Солнце – забор – камень» </a:t>
            </a:r>
          </a:p>
          <a:p>
            <a:r>
              <a:rPr lang="ru-RU" sz="2400" b="1" i="1" dirty="0">
                <a:solidFill>
                  <a:srgbClr val="00B050"/>
                </a:solidFill>
              </a:rPr>
              <a:t>**Упражнение «Фонарики» </a:t>
            </a:r>
            <a:endParaRPr lang="ru-RU" sz="2400" b="1" dirty="0">
              <a:solidFill>
                <a:srgbClr val="00B050"/>
              </a:solidFill>
            </a:endParaRPr>
          </a:p>
          <a:p>
            <a:r>
              <a:rPr lang="ru-RU" sz="2400" b="1" i="1" dirty="0">
                <a:solidFill>
                  <a:srgbClr val="00B050"/>
                </a:solidFill>
              </a:rPr>
              <a:t>**Упражнение «Заяц – коза – вилка» </a:t>
            </a:r>
            <a:endParaRPr lang="ru-RU" sz="2400" b="1" dirty="0">
              <a:solidFill>
                <a:srgbClr val="00B050"/>
              </a:solidFill>
            </a:endParaRPr>
          </a:p>
          <a:p>
            <a:r>
              <a:rPr lang="ru-RU" sz="2400" b="1" i="1" dirty="0">
                <a:solidFill>
                  <a:srgbClr val="00B050"/>
                </a:solidFill>
              </a:rPr>
              <a:t>**Упражнение «Кошка» </a:t>
            </a:r>
          </a:p>
          <a:p>
            <a:r>
              <a:rPr lang="ru-RU" b="1" dirty="0"/>
              <a:t>Сенсорные </a:t>
            </a:r>
            <a:r>
              <a:rPr lang="ru-RU" b="1" dirty="0" err="1"/>
              <a:t>нейроминутки</a:t>
            </a:r>
            <a:r>
              <a:rPr lang="ru-RU" b="1" dirty="0"/>
              <a:t> (</a:t>
            </a:r>
            <a:r>
              <a:rPr lang="ru-RU" dirty="0"/>
              <a:t>профилактика утомления, тактильная стимуляция):</a:t>
            </a:r>
          </a:p>
          <a:p>
            <a:r>
              <a:rPr lang="ru-RU" dirty="0"/>
              <a:t>Упражнения: «Ежики», «Рисование в воздухе» и др.</a:t>
            </a:r>
          </a:p>
          <a:p>
            <a:endParaRPr lang="ru-RU" b="1" dirty="0"/>
          </a:p>
          <a:p>
            <a:r>
              <a:rPr lang="ru-RU" b="1" dirty="0"/>
              <a:t>Варианты усложнения упражнений:</a:t>
            </a:r>
          </a:p>
          <a:p>
            <a:r>
              <a:rPr lang="ru-RU" dirty="0"/>
              <a:t>-   выполнение с закрытыми глазами</a:t>
            </a:r>
          </a:p>
          <a:p>
            <a:r>
              <a:rPr lang="ru-RU" dirty="0"/>
              <a:t>-  с  зафиксированным положением губ или языка, перемещение взгляда</a:t>
            </a:r>
          </a:p>
          <a:p>
            <a:r>
              <a:rPr lang="ru-RU" dirty="0"/>
              <a:t>-  при каждой смене рук добавлять хлопок в ладоши/коленям/столу (возможны комбинации из нескольких хлопков);</a:t>
            </a:r>
          </a:p>
          <a:p>
            <a:pPr lvl="0"/>
            <a:endParaRPr lang="ru-RU" i="1" dirty="0"/>
          </a:p>
          <a:p>
            <a:pPr marL="342900" lvl="0" indent="-342900">
              <a:buFont typeface="Arial" panose="020B0604020202020204" pitchFamily="34" charset="0"/>
              <a:buChar char="•"/>
            </a:pPr>
            <a:endParaRPr lang="ru-RU" sz="2400" b="1" dirty="0">
              <a:solidFill>
                <a:schemeClr val="tx1">
                  <a:lumMod val="95000"/>
                  <a:lumOff val="5000"/>
                </a:schemeClr>
              </a:solidFill>
            </a:endParaRPr>
          </a:p>
          <a:p>
            <a:pPr lvl="0"/>
            <a:endParaRPr lang="ru-RU" sz="2400" b="1" dirty="0">
              <a:solidFill>
                <a:srgbClr val="7030A0"/>
              </a:solidFill>
              <a:latin typeface="+mj-lt"/>
              <a:ea typeface="Times New Roman" panose="02020603050405020304" pitchFamily="18" charset="0"/>
            </a:endParaRPr>
          </a:p>
          <a:p>
            <a:pPr lvl="0"/>
            <a:endParaRPr lang="ru-RU" sz="2400" b="1" dirty="0">
              <a:solidFill>
                <a:srgbClr val="7030A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13498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BC7522A-EAD5-2224-54CD-648D65A862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9513" y="122549"/>
            <a:ext cx="4694549" cy="6388020"/>
          </a:xfrm>
          <a:prstGeom prst="rect">
            <a:avLst/>
          </a:prstGeom>
        </p:spPr>
      </p:pic>
      <p:sp>
        <p:nvSpPr>
          <p:cNvPr id="5" name="TextBox 4">
            <a:extLst>
              <a:ext uri="{FF2B5EF4-FFF2-40B4-BE49-F238E27FC236}">
                <a16:creationId xmlns:a16="http://schemas.microsoft.com/office/drawing/2014/main" id="{9CD852AB-66FA-1D54-34D9-84621D188986}"/>
              </a:ext>
            </a:extLst>
          </p:cNvPr>
          <p:cNvSpPr txBox="1"/>
          <p:nvPr/>
        </p:nvSpPr>
        <p:spPr>
          <a:xfrm>
            <a:off x="744718" y="650450"/>
            <a:ext cx="2677212" cy="5016758"/>
          </a:xfrm>
          <a:prstGeom prst="rect">
            <a:avLst/>
          </a:prstGeom>
          <a:noFill/>
        </p:spPr>
        <p:txBody>
          <a:bodyPr wrap="square">
            <a:spAutoFit/>
          </a:bodyPr>
          <a:lstStyle/>
          <a:p>
            <a:r>
              <a:rPr lang="ru-RU" sz="3200" b="1" dirty="0">
                <a:effectLst/>
                <a:latin typeface="+mj-lt"/>
                <a:ea typeface="Calibri" panose="020F0502020204030204" pitchFamily="34" charset="0"/>
              </a:rPr>
              <a:t>«</a:t>
            </a:r>
            <a:r>
              <a:rPr lang="ru-RU" sz="3200" b="1" dirty="0" err="1">
                <a:latin typeface="+mj-lt"/>
                <a:ea typeface="Calibri" panose="020F0502020204030204" pitchFamily="34" charset="0"/>
              </a:rPr>
              <a:t>Сортер</a:t>
            </a:r>
            <a:r>
              <a:rPr lang="ru-RU" sz="3200" b="1" dirty="0">
                <a:latin typeface="+mj-lt"/>
                <a:ea typeface="Calibri" panose="020F0502020204030204" pitchFamily="34" charset="0"/>
              </a:rPr>
              <a:t>» </a:t>
            </a:r>
            <a:r>
              <a:rPr lang="ru-RU" sz="2400" b="1" dirty="0">
                <a:latin typeface="+mj-lt"/>
                <a:ea typeface="Calibri" panose="020F0502020204030204" pitchFamily="34" charset="0"/>
              </a:rPr>
              <a:t>в качестве </a:t>
            </a:r>
            <a:r>
              <a:rPr lang="ru-RU" sz="2400" b="1" dirty="0" err="1">
                <a:latin typeface="+mj-lt"/>
                <a:ea typeface="Calibri" panose="020F0502020204030204" pitchFamily="34" charset="0"/>
              </a:rPr>
              <a:t>нейротренажера</a:t>
            </a:r>
            <a:r>
              <a:rPr lang="ru-RU" sz="2400" b="1" dirty="0">
                <a:latin typeface="+mj-lt"/>
                <a:ea typeface="Calibri" panose="020F0502020204030204" pitchFamily="34" charset="0"/>
              </a:rPr>
              <a:t>: расставляем фигуры в два столбика, показываем пальцами количество отверстий  на них  в быстром темпе двумя руками одновременно.</a:t>
            </a:r>
            <a:r>
              <a:rPr lang="ru-RU" sz="2400" b="1" dirty="0">
                <a:effectLst/>
                <a:latin typeface="+mj-lt"/>
                <a:ea typeface="Calibri" panose="020F0502020204030204" pitchFamily="34" charset="0"/>
              </a:rPr>
              <a:t> </a:t>
            </a:r>
            <a:endParaRPr lang="ru-RU" sz="2400" b="1" dirty="0">
              <a:latin typeface="+mj-lt"/>
            </a:endParaRPr>
          </a:p>
        </p:txBody>
      </p:sp>
    </p:spTree>
    <p:extLst>
      <p:ext uri="{BB962C8B-B14F-4D97-AF65-F5344CB8AC3E}">
        <p14:creationId xmlns:p14="http://schemas.microsoft.com/office/powerpoint/2010/main" val="745574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755301-5A56-B2FD-E584-6CCD2A544740}"/>
              </a:ext>
            </a:extLst>
          </p:cNvPr>
          <p:cNvSpPr txBox="1"/>
          <p:nvPr/>
        </p:nvSpPr>
        <p:spPr>
          <a:xfrm>
            <a:off x="871979" y="559889"/>
            <a:ext cx="7810108" cy="5677195"/>
          </a:xfrm>
          <a:prstGeom prst="rect">
            <a:avLst/>
          </a:prstGeom>
          <a:noFill/>
        </p:spPr>
        <p:txBody>
          <a:bodyPr wrap="square">
            <a:spAutoFit/>
          </a:bodyPr>
          <a:lstStyle/>
          <a:p>
            <a:pPr>
              <a:lnSpc>
                <a:spcPts val="1650"/>
              </a:lnSpc>
              <a:spcBef>
                <a:spcPts val="600"/>
              </a:spcBef>
              <a:spcAft>
                <a:spcPts val="600"/>
              </a:spcAft>
            </a:pPr>
            <a:r>
              <a:rPr lang="ru-RU" sz="2400" b="1" dirty="0" err="1">
                <a:solidFill>
                  <a:schemeClr val="accent6">
                    <a:lumMod val="75000"/>
                  </a:schemeClr>
                </a:solidFill>
              </a:rPr>
              <a:t>Нейроминутки</a:t>
            </a:r>
            <a:r>
              <a:rPr lang="ru-RU" sz="2400" b="1" dirty="0">
                <a:solidFill>
                  <a:schemeClr val="accent6">
                    <a:lumMod val="75000"/>
                  </a:schemeClr>
                </a:solidFill>
              </a:rPr>
              <a:t> для речевого дыхания: </a:t>
            </a:r>
          </a:p>
          <a:p>
            <a:pPr>
              <a:lnSpc>
                <a:spcPts val="1650"/>
              </a:lnSpc>
              <a:spcBef>
                <a:spcPts val="600"/>
              </a:spcBef>
              <a:spcAft>
                <a:spcPts val="600"/>
              </a:spcAft>
            </a:pPr>
            <a:endParaRPr lang="ru-RU" b="1" i="0" dirty="0">
              <a:solidFill>
                <a:srgbClr val="333333"/>
              </a:solidFill>
              <a:effectLst/>
              <a:latin typeface="YS Text"/>
            </a:endParaRPr>
          </a:p>
          <a:p>
            <a:pPr>
              <a:lnSpc>
                <a:spcPts val="1650"/>
              </a:lnSpc>
              <a:spcBef>
                <a:spcPts val="600"/>
              </a:spcBef>
              <a:spcAft>
                <a:spcPts val="600"/>
              </a:spcAft>
            </a:pPr>
            <a:r>
              <a:rPr lang="ru-RU" b="1" i="0" dirty="0">
                <a:solidFill>
                  <a:srgbClr val="00B050"/>
                </a:solidFill>
                <a:effectLst/>
                <a:latin typeface="YS Text"/>
              </a:rPr>
              <a:t>«Волшебные трубочки»</a:t>
            </a:r>
            <a:r>
              <a:rPr lang="ru-RU" b="0" i="0" dirty="0">
                <a:solidFill>
                  <a:srgbClr val="00B050"/>
                </a:solidFill>
                <a:effectLst/>
                <a:latin typeface="YS Text"/>
              </a:rPr>
              <a:t>. </a:t>
            </a:r>
          </a:p>
          <a:p>
            <a:pPr algn="l">
              <a:lnSpc>
                <a:spcPts val="1650"/>
              </a:lnSpc>
              <a:spcBef>
                <a:spcPts val="600"/>
              </a:spcBef>
              <a:spcAft>
                <a:spcPts val="600"/>
              </a:spcAft>
            </a:pPr>
            <a:r>
              <a:rPr lang="ru-RU" b="0" i="0" dirty="0">
                <a:solidFill>
                  <a:srgbClr val="333333"/>
                </a:solidFill>
                <a:effectLst/>
                <a:latin typeface="YS Text"/>
              </a:rPr>
              <a:t>Нужно откинуться на спинку стула, положить одну руку на живот. По команде взрослого «вдох» сделать глубокий вдох через нос (живот надулся), а по команде «выдох» — длительный плавный выдох через трубочку (положение губ)- живот сдулся.</a:t>
            </a:r>
          </a:p>
          <a:p>
            <a:pPr algn="l">
              <a:lnSpc>
                <a:spcPts val="1650"/>
              </a:lnSpc>
              <a:spcAft>
                <a:spcPts val="600"/>
              </a:spcAft>
            </a:pPr>
            <a:r>
              <a:rPr lang="ru-RU" b="1" i="0" dirty="0">
                <a:solidFill>
                  <a:srgbClr val="00B050"/>
                </a:solidFill>
                <a:effectLst/>
                <a:latin typeface="YS Text"/>
              </a:rPr>
              <a:t>«Говорливые ушки»</a:t>
            </a:r>
            <a:r>
              <a:rPr lang="ru-RU" b="0" i="0" dirty="0">
                <a:solidFill>
                  <a:srgbClr val="00B050"/>
                </a:solidFill>
                <a:effectLst/>
                <a:latin typeface="YS Text"/>
              </a:rPr>
              <a:t>. </a:t>
            </a:r>
            <a:r>
              <a:rPr lang="ru-RU" b="0" i="0" dirty="0">
                <a:solidFill>
                  <a:srgbClr val="333333"/>
                </a:solidFill>
                <a:effectLst/>
                <a:latin typeface="YS Text"/>
              </a:rPr>
              <a:t>Нужно глубоко вдохнуть, завернуть уши от верхней точки до мочки, задержать дыхание, выдохнуть с открытым сильным звуком «А-А-А» (чередовать со звуками «Ы-Ы-Ы», «У-У-У», «О-О-О»).</a:t>
            </a:r>
          </a:p>
          <a:p>
            <a:pPr algn="l">
              <a:lnSpc>
                <a:spcPts val="1650"/>
              </a:lnSpc>
              <a:spcAft>
                <a:spcPts val="600"/>
              </a:spcAft>
            </a:pPr>
            <a:endParaRPr lang="ru-RU" b="1" i="0" dirty="0">
              <a:solidFill>
                <a:srgbClr val="333333"/>
              </a:solidFill>
              <a:effectLst/>
              <a:latin typeface="YS Text"/>
            </a:endParaRPr>
          </a:p>
          <a:p>
            <a:pPr algn="l">
              <a:lnSpc>
                <a:spcPts val="1650"/>
              </a:lnSpc>
              <a:spcAft>
                <a:spcPts val="600"/>
              </a:spcAft>
            </a:pPr>
            <a:r>
              <a:rPr lang="ru-RU" b="1" i="0" dirty="0">
                <a:solidFill>
                  <a:srgbClr val="00B050"/>
                </a:solidFill>
                <a:effectLst/>
                <a:latin typeface="YS Text"/>
              </a:rPr>
              <a:t>«Обнимашки»</a:t>
            </a:r>
            <a:r>
              <a:rPr lang="ru-RU" b="0" i="0" dirty="0">
                <a:solidFill>
                  <a:srgbClr val="00B050"/>
                </a:solidFill>
                <a:effectLst/>
                <a:latin typeface="YS Text"/>
              </a:rPr>
              <a:t>. </a:t>
            </a:r>
            <a:r>
              <a:rPr lang="ru-RU" b="0" i="0" dirty="0">
                <a:solidFill>
                  <a:srgbClr val="333333"/>
                </a:solidFill>
                <a:effectLst/>
                <a:latin typeface="YS Text"/>
              </a:rPr>
              <a:t>Нужно глубоко вдохнуть, медленно поднять руки через стороны вверх, задержать дыхание на вдохе, выдохнуть с открытым сильным звуком «А-А-А», руки медленно опустить.</a:t>
            </a:r>
          </a:p>
          <a:p>
            <a:pPr algn="l">
              <a:lnSpc>
                <a:spcPts val="1650"/>
              </a:lnSpc>
              <a:spcAft>
                <a:spcPts val="600"/>
              </a:spcAft>
            </a:pPr>
            <a:endParaRPr lang="ru-RU" dirty="0">
              <a:solidFill>
                <a:srgbClr val="333333"/>
              </a:solidFill>
              <a:latin typeface="YS Text"/>
            </a:endParaRPr>
          </a:p>
          <a:p>
            <a:pPr algn="l">
              <a:lnSpc>
                <a:spcPts val="1650"/>
              </a:lnSpc>
              <a:spcAft>
                <a:spcPts val="600"/>
              </a:spcAft>
            </a:pPr>
            <a:r>
              <a:rPr lang="ru-RU" b="0" i="0" dirty="0">
                <a:solidFill>
                  <a:srgbClr val="333333"/>
                </a:solidFill>
                <a:effectLst/>
                <a:latin typeface="YS Text"/>
              </a:rPr>
              <a:t> Затем вдохнуть, медленно поднять руки до уровня плеч через стороны, задержать дыхание, медленно выдохнуть с сильным звуком «О-О-О»,</a:t>
            </a:r>
          </a:p>
          <a:p>
            <a:pPr algn="l">
              <a:lnSpc>
                <a:spcPts val="1650"/>
              </a:lnSpc>
              <a:spcAft>
                <a:spcPts val="600"/>
              </a:spcAft>
            </a:pPr>
            <a:endParaRPr lang="ru-RU" dirty="0">
              <a:solidFill>
                <a:srgbClr val="333333"/>
              </a:solidFill>
              <a:latin typeface="YS Text"/>
            </a:endParaRPr>
          </a:p>
          <a:p>
            <a:pPr algn="l">
              <a:lnSpc>
                <a:spcPts val="1650"/>
              </a:lnSpc>
              <a:spcAft>
                <a:spcPts val="600"/>
              </a:spcAft>
            </a:pPr>
            <a:r>
              <a:rPr lang="ru-RU" b="0" i="0" dirty="0">
                <a:solidFill>
                  <a:srgbClr val="333333"/>
                </a:solidFill>
                <a:effectLst/>
                <a:latin typeface="YS Text"/>
              </a:rPr>
              <a:t> </a:t>
            </a:r>
            <a:r>
              <a:rPr lang="ru-RU" dirty="0">
                <a:solidFill>
                  <a:srgbClr val="333333"/>
                </a:solidFill>
                <a:latin typeface="YS Text"/>
              </a:rPr>
              <a:t>О</a:t>
            </a:r>
            <a:r>
              <a:rPr lang="ru-RU" b="0" i="0" dirty="0">
                <a:solidFill>
                  <a:srgbClr val="333333"/>
                </a:solidFill>
                <a:effectLst/>
                <a:latin typeface="YS Text"/>
              </a:rPr>
              <a:t>бнять себя за плечи, медленно и глубоко вдохнуть, поднять руки до уровня груди, задержать дыхание, медленно выдохнуть с сильным звуком «У-У-У», руки опустить вниз.</a:t>
            </a:r>
          </a:p>
        </p:txBody>
      </p:sp>
      <p:pic>
        <p:nvPicPr>
          <p:cNvPr id="5" name="Рисунок 4">
            <a:extLst>
              <a:ext uri="{FF2B5EF4-FFF2-40B4-BE49-F238E27FC236}">
                <a16:creationId xmlns:a16="http://schemas.microsoft.com/office/drawing/2014/main" id="{BEFD833B-A888-8050-EAA2-36B97B2A5C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7629" y="75414"/>
            <a:ext cx="2868972" cy="1498862"/>
          </a:xfrm>
          <a:prstGeom prst="rect">
            <a:avLst/>
          </a:prstGeom>
        </p:spPr>
      </p:pic>
    </p:spTree>
    <p:extLst>
      <p:ext uri="{BB962C8B-B14F-4D97-AF65-F5344CB8AC3E}">
        <p14:creationId xmlns:p14="http://schemas.microsoft.com/office/powerpoint/2010/main" val="2629642445"/>
      </p:ext>
    </p:extLst>
  </p:cSld>
  <p:clrMapOvr>
    <a:masterClrMapping/>
  </p:clrMapOvr>
</p:sld>
</file>

<file path=ppt/theme/theme1.xml><?xml version="1.0" encoding="utf-8"?>
<a:theme xmlns:a="http://schemas.openxmlformats.org/drawingml/2006/main" name="1_Тема Office">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793</TotalTime>
  <Words>1327</Words>
  <Application>Microsoft Office PowerPoint</Application>
  <PresentationFormat>Экран (4:3)</PresentationFormat>
  <Paragraphs>92</Paragraphs>
  <Slides>21</Slides>
  <Notes>5</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Calibri</vt:lpstr>
      <vt:lpstr>Times New Roman</vt:lpstr>
      <vt:lpstr>YS Text</vt:lpstr>
      <vt:lpstr>1_Тема Office</vt:lpstr>
      <vt:lpstr>Семинар-практикум  «Нейроминутки в работе  учителя-логопеда с детьми дошкольного возраста с ОВЗ»</vt:lpstr>
      <vt:lpstr>Нейроигры – различные телесноориентированные упражнения, которые позволяют через тело воздействовать на мозговые структуры ребенка, вследствие чего происходит активизация головного мозга, повышение его функциональности, пластичности, развития уровня внимания, мышления, памяти, процессов восприятия, пространственных представлений и процессов саморегуляции, влияет на развитие мелкой и общей моторики. Нейроминутки - Это короткие, интенсивные блоки упражнений (от 1 до 3 минут), направленные на активацию мозговой деятельности, переключение внимания и закрепление нейронных связей. Это своего рода «зарядка» для мозга, которую мы встраиваем прямо в структуру занятия.   </vt:lpstr>
      <vt:lpstr>Преимущества использования нейроигр:  -игровая форма обучения,  -эмоциональная привлекательность,  -многофункциональность  -автоматизация звука в сочетании с двигательной активностью, а не статичное выполнение заданий только за столом,  -формирование партнерского взаимодействия между ребенком и учителем-логопедом.  -ребенок учится чувствовать свое тело и пространство вокруг, развивать зрительно-моторную координацию, слуховое и зрительное внимание, графические и двигательные навыки, а также формировать правильное взаимодействие рук и ног.  Плюс этих упражнений в том, что их можно выполнять практически в любом месте. </vt:lpstr>
      <vt:lpstr>ТЕКСТ</vt:lpstr>
      <vt:lpstr>А вам интересно узнать, какое у вас ведущее полушарие? </vt:lpstr>
      <vt:lpstr>Как я использую в  своей работе нейроминутки? -вступление к занятию -переход между этапами занятия В самом занятии:  - в развитии речевого дыхания  -в артикуляционной гимнастике -при постановке звука -при автоматизации звука в слогах, словах, чистоговорках -при изучении лексики и грамматики, в развитии связной речи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Семинар-практикум  для воспитателей «Развитие речевого дыхания  у дошкольников»</dc:title>
  <dc:creator>Оксана Галушина</dc:creator>
  <cp:lastModifiedBy>Екатерина Смирнова</cp:lastModifiedBy>
  <cp:revision>157</cp:revision>
  <dcterms:created xsi:type="dcterms:W3CDTF">2015-12-13T17:11:30Z</dcterms:created>
  <dcterms:modified xsi:type="dcterms:W3CDTF">2025-12-09T16:25:24Z</dcterms:modified>
</cp:coreProperties>
</file>